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sldIdLst>
    <p:sldId id="326" r:id="rId2"/>
    <p:sldId id="287" r:id="rId3"/>
    <p:sldId id="273" r:id="rId4"/>
    <p:sldId id="299" r:id="rId5"/>
    <p:sldId id="319" r:id="rId6"/>
    <p:sldId id="321" r:id="rId7"/>
    <p:sldId id="291" r:id="rId8"/>
    <p:sldId id="292" r:id="rId9"/>
    <p:sldId id="293" r:id="rId10"/>
    <p:sldId id="298" r:id="rId11"/>
    <p:sldId id="294" r:id="rId12"/>
    <p:sldId id="295" r:id="rId13"/>
    <p:sldId id="296" r:id="rId14"/>
    <p:sldId id="304" r:id="rId15"/>
    <p:sldId id="312" r:id="rId16"/>
    <p:sldId id="315" r:id="rId17"/>
    <p:sldId id="301" r:id="rId18"/>
    <p:sldId id="325" r:id="rId19"/>
    <p:sldId id="27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097" autoAdjust="0"/>
  </p:normalViewPr>
  <p:slideViewPr>
    <p:cSldViewPr snapToGrid="0">
      <p:cViewPr>
        <p:scale>
          <a:sx n="69" d="100"/>
          <a:sy n="69" d="100"/>
        </p:scale>
        <p:origin x="702" y="-5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5414D-4427-43E6-8AD1-C9EA97E5A67D}" type="datetimeFigureOut">
              <a:rPr lang="es-ES" smtClean="0"/>
              <a:t>10/11/2023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FED791-9E8F-4542-94A3-9955CA0C17BC}" type="slidenum">
              <a:rPr lang="es-ES" smtClean="0"/>
              <a:t>‹Nº›</a:t>
            </a:fld>
            <a:endParaRPr lang="es-ES"/>
          </a:p>
        </p:txBody>
      </p:sp>
    </p:spTree>
    <p:extLst>
      <p:ext uri="{BB962C8B-B14F-4D97-AF65-F5344CB8AC3E}">
        <p14:creationId xmlns:p14="http://schemas.microsoft.com/office/powerpoint/2010/main" val="105536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spcBef>
                <a:spcPts val="1200"/>
              </a:spcBef>
            </a:pPr>
            <a:r>
              <a:rPr lang="es-ES" sz="1800" b="1" kern="0" dirty="0" err="1">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Hello</a:t>
            </a:r>
            <a:r>
              <a:rPr lang="es-E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s-ES" sz="1800" b="1" kern="0" dirty="0" err="1">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everyone</a:t>
            </a:r>
            <a:r>
              <a:rPr lang="es-E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I am Dr. Raquel Lucia </a:t>
            </a:r>
            <a:r>
              <a:rPr lang="es-ES" sz="1800" b="1" kern="0" dirty="0" err="1">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from</a:t>
            </a:r>
            <a:r>
              <a:rPr lang="es-E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s-ES" sz="1800" b="1" kern="0" dirty="0" err="1">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the</a:t>
            </a:r>
            <a:r>
              <a:rPr lang="es-E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s-ES" sz="1800" b="1" kern="0" dirty="0" err="1">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University</a:t>
            </a:r>
            <a:r>
              <a:rPr lang="es-E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s-ES" sz="1800" b="1" kern="0" dirty="0" err="1">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of</a:t>
            </a:r>
            <a:r>
              <a:rPr lang="es-E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La Laguna in Tenerife, </a:t>
            </a:r>
            <a:r>
              <a:rPr lang="es-ES" sz="1800" b="1" kern="0" dirty="0" err="1">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Canary</a:t>
            </a:r>
            <a:r>
              <a:rPr lang="es-E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s-ES" sz="1800" b="1" kern="0" dirty="0" err="1">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Islands</a:t>
            </a:r>
            <a:r>
              <a:rPr lang="es-E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s-ES" sz="1800" b="1" kern="0" dirty="0" err="1">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Spain</a:t>
            </a:r>
            <a:r>
              <a:rPr lang="es-E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In </a:t>
            </a:r>
            <a:r>
              <a:rPr lang="es-ES" sz="1800" b="1" kern="0" dirty="0" err="1">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the</a:t>
            </a:r>
            <a:r>
              <a:rPr lang="es-E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s-ES" sz="1800" b="1" kern="0" dirty="0" err="1">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next</a:t>
            </a:r>
            <a:r>
              <a:rPr lang="es-E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s-ES" sz="1800" b="1" kern="0" dirty="0" err="1">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few</a:t>
            </a:r>
            <a:r>
              <a:rPr lang="es-E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minutes I am </a:t>
            </a:r>
            <a:r>
              <a:rPr lang="es-ES" sz="1800" b="1" kern="0" dirty="0" err="1">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going</a:t>
            </a:r>
            <a:r>
              <a:rPr lang="es-E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s-ES" sz="1800" b="1" kern="0" dirty="0" err="1">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to</a:t>
            </a:r>
            <a:r>
              <a:rPr lang="es-E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s-ES" sz="1800" b="1" kern="0" dirty="0" err="1">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talk</a:t>
            </a:r>
            <a:r>
              <a:rPr lang="es-E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s-ES" sz="1800" b="1" kern="0" dirty="0" err="1">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about</a:t>
            </a:r>
            <a:r>
              <a:rPr lang="es-E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s-ES" sz="1800" b="1" kern="0" dirty="0" err="1">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Mentoring</a:t>
            </a:r>
            <a:r>
              <a:rPr lang="es-E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and Artificial </a:t>
            </a:r>
            <a:r>
              <a:rPr lang="es-ES" sz="1800" b="1" kern="0" dirty="0" err="1">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Intelligence</a:t>
            </a:r>
            <a:r>
              <a:rPr lang="es-E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and </a:t>
            </a:r>
            <a:r>
              <a:rPr lang="es-ES" sz="1800" b="1" kern="0" dirty="0" err="1">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its</a:t>
            </a:r>
            <a:r>
              <a:rPr lang="es-E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s-ES" sz="1800" b="1" kern="0" dirty="0" err="1">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relationship</a:t>
            </a:r>
            <a:r>
              <a:rPr lang="es-E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s-ES" sz="1800" b="1" kern="0" dirty="0" err="1">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with</a:t>
            </a:r>
            <a:r>
              <a:rPr lang="es-E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s-ES" sz="1800" b="1" kern="0" dirty="0" err="1">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Transforming</a:t>
            </a:r>
            <a:r>
              <a:rPr lang="es-E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s-ES" sz="1800" b="1" kern="0" dirty="0" err="1">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Education</a:t>
            </a:r>
            <a:r>
              <a:rPr lang="es-E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a:t>
            </a:r>
          </a:p>
          <a:p>
            <a:pPr>
              <a:spcBef>
                <a:spcPts val="1200"/>
              </a:spcBef>
            </a:pPr>
            <a:endParaRPr lang="es-E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pl-PL" dirty="0"/>
          </a:p>
        </p:txBody>
      </p:sp>
      <p:sp>
        <p:nvSpPr>
          <p:cNvPr id="4" name="Symbol zastępczy numeru slajdu 3"/>
          <p:cNvSpPr>
            <a:spLocks noGrp="1"/>
          </p:cNvSpPr>
          <p:nvPr>
            <p:ph type="sldNum" sz="quarter" idx="5"/>
          </p:nvPr>
        </p:nvSpPr>
        <p:spPr/>
        <p:txBody>
          <a:bodyPr/>
          <a:lstStyle/>
          <a:p>
            <a:fld id="{8A992C1D-2BFA-4AF9-ACBF-EB79A88E7C43}" type="slidenum">
              <a:rPr lang="en-GB" smtClean="0"/>
              <a:pPr/>
              <a:t>1</a:t>
            </a:fld>
            <a:endParaRPr lang="en-GB"/>
          </a:p>
        </p:txBody>
      </p:sp>
    </p:spTree>
    <p:extLst>
      <p:ext uri="{BB962C8B-B14F-4D97-AF65-F5344CB8AC3E}">
        <p14:creationId xmlns:p14="http://schemas.microsoft.com/office/powerpoint/2010/main" val="1887572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180340" algn="just">
              <a:lnSpc>
                <a:spcPct val="150000"/>
              </a:lnSpc>
              <a:spcBef>
                <a:spcPts val="1200"/>
              </a:spcBef>
              <a:spcAft>
                <a:spcPts val="1200"/>
              </a:spcAft>
            </a:pPr>
            <a:r>
              <a:rPr lang="es-ES" sz="1200" dirty="0" err="1">
                <a:solidFill>
                  <a:srgbClr val="000000"/>
                </a:solidFill>
                <a:effectLst/>
                <a:latin typeface="Times New Roman" panose="02020603050405020304" pitchFamily="18" charset="0"/>
                <a:ea typeface="Times New Roman" panose="02020603050405020304" pitchFamily="18" charset="0"/>
              </a:rPr>
              <a:t>Education</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should</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not</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only</a:t>
            </a:r>
            <a:r>
              <a:rPr lang="es-ES" sz="1200" dirty="0">
                <a:solidFill>
                  <a:srgbClr val="000000"/>
                </a:solidFill>
                <a:effectLst/>
                <a:latin typeface="Times New Roman" panose="02020603050405020304" pitchFamily="18" charset="0"/>
                <a:ea typeface="Times New Roman" panose="02020603050405020304" pitchFamily="18" charset="0"/>
              </a:rPr>
              <a:t> be </a:t>
            </a:r>
            <a:r>
              <a:rPr lang="es-ES" sz="1200" dirty="0" err="1">
                <a:solidFill>
                  <a:srgbClr val="000000"/>
                </a:solidFill>
                <a:effectLst/>
                <a:latin typeface="Times New Roman" panose="02020603050405020304" pitchFamily="18" charset="0"/>
                <a:ea typeface="Times New Roman" panose="02020603050405020304" pitchFamily="18" charset="0"/>
              </a:rPr>
              <a:t>the</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responsibility</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of</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public</a:t>
            </a:r>
            <a:r>
              <a:rPr lang="es-ES" sz="1200" dirty="0">
                <a:solidFill>
                  <a:srgbClr val="000000"/>
                </a:solidFill>
                <a:effectLst/>
                <a:latin typeface="Times New Roman" panose="02020603050405020304" pitchFamily="18" charset="0"/>
                <a:ea typeface="Times New Roman" panose="02020603050405020304" pitchFamily="18" charset="0"/>
              </a:rPr>
              <a:t> sector </a:t>
            </a:r>
            <a:r>
              <a:rPr lang="es-ES" sz="1200" dirty="0" err="1">
                <a:solidFill>
                  <a:srgbClr val="000000"/>
                </a:solidFill>
                <a:effectLst/>
                <a:latin typeface="Times New Roman" panose="02020603050405020304" pitchFamily="18" charset="0"/>
                <a:ea typeface="Times New Roman" panose="02020603050405020304" pitchFamily="18" charset="0"/>
              </a:rPr>
              <a:t>such</a:t>
            </a:r>
            <a:r>
              <a:rPr lang="es-ES" sz="1200" dirty="0">
                <a:solidFill>
                  <a:srgbClr val="000000"/>
                </a:solidFill>
                <a:effectLst/>
                <a:latin typeface="Times New Roman" panose="02020603050405020304" pitchFamily="18" charset="0"/>
                <a:ea typeface="Times New Roman" panose="02020603050405020304" pitchFamily="18" charset="0"/>
              </a:rPr>
              <a:t> as </a:t>
            </a:r>
            <a:r>
              <a:rPr lang="es-ES" sz="1200" dirty="0" err="1">
                <a:solidFill>
                  <a:srgbClr val="000000"/>
                </a:solidFill>
                <a:effectLst/>
                <a:latin typeface="Times New Roman" panose="02020603050405020304" pitchFamily="18" charset="0"/>
                <a:ea typeface="Times New Roman" panose="02020603050405020304" pitchFamily="18" charset="0"/>
              </a:rPr>
              <a:t>States</a:t>
            </a:r>
            <a:r>
              <a:rPr lang="es-ES" sz="1200" dirty="0">
                <a:solidFill>
                  <a:srgbClr val="000000"/>
                </a:solidFill>
                <a:effectLst/>
                <a:latin typeface="Times New Roman" panose="02020603050405020304" pitchFamily="18" charset="0"/>
                <a:ea typeface="Times New Roman" panose="02020603050405020304" pitchFamily="18" charset="0"/>
              </a:rPr>
              <a:t> and International </a:t>
            </a:r>
            <a:r>
              <a:rPr lang="es-ES" sz="1200" dirty="0" err="1">
                <a:solidFill>
                  <a:srgbClr val="000000"/>
                </a:solidFill>
                <a:effectLst/>
                <a:latin typeface="Times New Roman" panose="02020603050405020304" pitchFamily="18" charset="0"/>
                <a:ea typeface="Times New Roman" panose="02020603050405020304" pitchFamily="18" charset="0"/>
              </a:rPr>
              <a:t>Organisations</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Private</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companies</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also</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have</a:t>
            </a:r>
            <a:r>
              <a:rPr lang="es-ES" sz="1200" dirty="0">
                <a:solidFill>
                  <a:srgbClr val="000000"/>
                </a:solidFill>
                <a:effectLst/>
                <a:latin typeface="Times New Roman" panose="02020603050405020304" pitchFamily="18" charset="0"/>
                <a:ea typeface="Times New Roman" panose="02020603050405020304" pitchFamily="18" charset="0"/>
              </a:rPr>
              <a:t> a </a:t>
            </a:r>
            <a:r>
              <a:rPr lang="es-ES" sz="1200" dirty="0" err="1">
                <a:solidFill>
                  <a:srgbClr val="000000"/>
                </a:solidFill>
                <a:effectLst/>
                <a:latin typeface="Times New Roman" panose="02020603050405020304" pitchFamily="18" charset="0"/>
                <a:ea typeface="Times New Roman" panose="02020603050405020304" pitchFamily="18" charset="0"/>
              </a:rPr>
              <a:t>lot</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to</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contribute</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to</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the</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education</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system</a:t>
            </a:r>
            <a:r>
              <a:rPr lang="es-ES" sz="1200" dirty="0">
                <a:solidFill>
                  <a:srgbClr val="000000"/>
                </a:solidFill>
                <a:effectLst/>
                <a:latin typeface="Times New Roman" panose="02020603050405020304" pitchFamily="18" charset="0"/>
                <a:ea typeface="Times New Roman" panose="02020603050405020304" pitchFamily="18" charset="0"/>
              </a:rPr>
              <a:t> in </a:t>
            </a:r>
            <a:r>
              <a:rPr lang="es-ES" sz="1200" dirty="0" err="1">
                <a:solidFill>
                  <a:srgbClr val="000000"/>
                </a:solidFill>
                <a:effectLst/>
                <a:latin typeface="Times New Roman" panose="02020603050405020304" pitchFamily="18" charset="0"/>
                <a:ea typeface="Times New Roman" panose="02020603050405020304" pitchFamily="18" charset="0"/>
              </a:rPr>
              <a:t>order</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to</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adapt</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the</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subjects</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taught</a:t>
            </a:r>
            <a:r>
              <a:rPr lang="es-ES" sz="1200" dirty="0">
                <a:solidFill>
                  <a:srgbClr val="000000"/>
                </a:solidFill>
                <a:effectLst/>
                <a:latin typeface="Times New Roman" panose="02020603050405020304" pitchFamily="18" charset="0"/>
                <a:ea typeface="Times New Roman" panose="02020603050405020304" pitchFamily="18" charset="0"/>
              </a:rPr>
              <a:t> in </a:t>
            </a:r>
            <a:r>
              <a:rPr lang="es-ES" sz="1200" dirty="0" err="1">
                <a:solidFill>
                  <a:srgbClr val="000000"/>
                </a:solidFill>
                <a:effectLst/>
                <a:latin typeface="Times New Roman" panose="02020603050405020304" pitchFamily="18" charset="0"/>
                <a:ea typeface="Times New Roman" panose="02020603050405020304" pitchFamily="18" charset="0"/>
              </a:rPr>
              <a:t>educational</a:t>
            </a:r>
            <a:r>
              <a:rPr lang="es-ES" sz="1200" dirty="0">
                <a:solidFill>
                  <a:srgbClr val="000000"/>
                </a:solidFill>
                <a:effectLst/>
                <a:latin typeface="Times New Roman" panose="02020603050405020304" pitchFamily="18" charset="0"/>
                <a:ea typeface="Times New Roman" panose="02020603050405020304" pitchFamily="18" charset="0"/>
              </a:rPr>
              <a:t> centres </a:t>
            </a:r>
            <a:r>
              <a:rPr lang="es-ES" sz="1200" dirty="0" err="1">
                <a:solidFill>
                  <a:srgbClr val="000000"/>
                </a:solidFill>
                <a:effectLst/>
                <a:latin typeface="Times New Roman" panose="02020603050405020304" pitchFamily="18" charset="0"/>
                <a:ea typeface="Times New Roman" panose="02020603050405020304" pitchFamily="18" charset="0"/>
              </a:rPr>
              <a:t>to</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the</a:t>
            </a:r>
            <a:r>
              <a:rPr lang="es-ES" sz="1200" dirty="0">
                <a:solidFill>
                  <a:srgbClr val="000000"/>
                </a:solidFill>
                <a:effectLst/>
                <a:latin typeface="Times New Roman" panose="02020603050405020304" pitchFamily="18" charset="0"/>
                <a:ea typeface="Times New Roman" panose="02020603050405020304" pitchFamily="18" charset="0"/>
              </a:rPr>
              <a:t> social </a:t>
            </a:r>
            <a:r>
              <a:rPr lang="es-ES" sz="1200" dirty="0" err="1">
                <a:solidFill>
                  <a:srgbClr val="000000"/>
                </a:solidFill>
                <a:effectLst/>
                <a:latin typeface="Times New Roman" panose="02020603050405020304" pitchFamily="18" charset="0"/>
                <a:ea typeface="Times New Roman" panose="02020603050405020304" pitchFamily="18" charset="0"/>
              </a:rPr>
              <a:t>reality</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that</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exists</a:t>
            </a:r>
            <a:r>
              <a:rPr lang="es-ES" sz="1200" dirty="0">
                <a:solidFill>
                  <a:srgbClr val="000000"/>
                </a:solidFill>
                <a:effectLst/>
                <a:latin typeface="Times New Roman" panose="02020603050405020304" pitchFamily="18" charset="0"/>
                <a:ea typeface="Times New Roman" panose="02020603050405020304" pitchFamily="18" charset="0"/>
              </a:rPr>
              <a:t> at </a:t>
            </a:r>
            <a:r>
              <a:rPr lang="es-ES" sz="1200" dirty="0" err="1">
                <a:solidFill>
                  <a:srgbClr val="000000"/>
                </a:solidFill>
                <a:effectLst/>
                <a:latin typeface="Times New Roman" panose="02020603050405020304" pitchFamily="18" charset="0"/>
                <a:ea typeface="Times New Roman" panose="02020603050405020304" pitchFamily="18" charset="0"/>
              </a:rPr>
              <a:t>any</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moment</a:t>
            </a:r>
            <a:r>
              <a:rPr lang="es-ES" sz="1200" dirty="0">
                <a:solidFill>
                  <a:srgbClr val="000000"/>
                </a:solidFill>
                <a:effectLst/>
                <a:latin typeface="Times New Roman" panose="02020603050405020304" pitchFamily="18" charset="0"/>
                <a:ea typeface="Times New Roman" panose="02020603050405020304" pitchFamily="18" charset="0"/>
              </a:rPr>
              <a:t> . </a:t>
            </a:r>
          </a:p>
          <a:p>
            <a:pPr indent="180340" algn="just">
              <a:lnSpc>
                <a:spcPct val="150000"/>
              </a:lnSpc>
              <a:spcBef>
                <a:spcPts val="1200"/>
              </a:spcBef>
              <a:spcAft>
                <a:spcPts val="1200"/>
              </a:spcAft>
            </a:pPr>
            <a:endParaRPr lang="es-ES" sz="1200" dirty="0">
              <a:solidFill>
                <a:srgbClr val="000000"/>
              </a:solidFill>
              <a:effectLst/>
              <a:latin typeface="Times New Roman" panose="02020603050405020304" pitchFamily="18" charset="0"/>
              <a:ea typeface="Times New Roman" panose="02020603050405020304" pitchFamily="18" charset="0"/>
            </a:endParaRPr>
          </a:p>
          <a:p>
            <a:pPr indent="180340" algn="just">
              <a:lnSpc>
                <a:spcPct val="150000"/>
              </a:lnSpc>
              <a:spcBef>
                <a:spcPts val="1200"/>
              </a:spcBef>
              <a:spcAft>
                <a:spcPts val="1200"/>
              </a:spcAft>
            </a:pPr>
            <a:r>
              <a:rPr lang="es-ES" sz="1200" dirty="0" err="1">
                <a:solidFill>
                  <a:srgbClr val="000000"/>
                </a:solidFill>
                <a:effectLst/>
                <a:latin typeface="Times New Roman" panose="02020603050405020304" pitchFamily="18" charset="0"/>
                <a:ea typeface="Times New Roman" panose="02020603050405020304" pitchFamily="18" charset="0"/>
              </a:rPr>
              <a:t>There</a:t>
            </a:r>
            <a:r>
              <a:rPr lang="es-ES" sz="1200" dirty="0">
                <a:solidFill>
                  <a:srgbClr val="000000"/>
                </a:solidFill>
                <a:effectLst/>
                <a:latin typeface="Times New Roman" panose="02020603050405020304" pitchFamily="18" charset="0"/>
                <a:ea typeface="Times New Roman" panose="02020603050405020304" pitchFamily="18" charset="0"/>
              </a:rPr>
              <a:t> are </a:t>
            </a:r>
            <a:r>
              <a:rPr lang="es-ES" sz="1200" dirty="0" err="1">
                <a:solidFill>
                  <a:srgbClr val="000000"/>
                </a:solidFill>
                <a:effectLst/>
                <a:latin typeface="Times New Roman" panose="02020603050405020304" pitchFamily="18" charset="0"/>
                <a:ea typeface="Times New Roman" panose="02020603050405020304" pitchFamily="18" charset="0"/>
              </a:rPr>
              <a:t>already</a:t>
            </a:r>
            <a:r>
              <a:rPr lang="es-ES" sz="1200" dirty="0">
                <a:solidFill>
                  <a:srgbClr val="000000"/>
                </a:solidFill>
                <a:effectLst/>
                <a:latin typeface="Times New Roman" panose="02020603050405020304" pitchFamily="18" charset="0"/>
                <a:ea typeface="Times New Roman" panose="02020603050405020304" pitchFamily="18" charset="0"/>
              </a:rPr>
              <a:t> a </a:t>
            </a:r>
            <a:r>
              <a:rPr lang="es-ES" sz="1200" dirty="0" err="1">
                <a:solidFill>
                  <a:srgbClr val="000000"/>
                </a:solidFill>
                <a:effectLst/>
                <a:latin typeface="Times New Roman" panose="02020603050405020304" pitchFamily="18" charset="0"/>
                <a:ea typeface="Times New Roman" panose="02020603050405020304" pitchFamily="18" charset="0"/>
              </a:rPr>
              <a:t>number</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of</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very</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important</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examples</a:t>
            </a:r>
            <a:r>
              <a:rPr lang="es-ES" sz="1200" dirty="0">
                <a:solidFill>
                  <a:srgbClr val="000000"/>
                </a:solidFill>
                <a:effectLst/>
                <a:latin typeface="Times New Roman" panose="02020603050405020304" pitchFamily="18" charset="0"/>
                <a:ea typeface="Times New Roman" panose="02020603050405020304" pitchFamily="18" charset="0"/>
              </a:rPr>
              <a:t>. I </a:t>
            </a:r>
            <a:r>
              <a:rPr lang="es-ES" sz="1200" dirty="0" err="1">
                <a:solidFill>
                  <a:srgbClr val="000000"/>
                </a:solidFill>
                <a:effectLst/>
                <a:latin typeface="Times New Roman" panose="02020603050405020304" pitchFamily="18" charset="0"/>
                <a:ea typeface="Times New Roman" panose="02020603050405020304" pitchFamily="18" charset="0"/>
              </a:rPr>
              <a:t>would</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like</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to</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highlight</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the</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business</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initiative</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to</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create</a:t>
            </a:r>
            <a:r>
              <a:rPr lang="es-ES" sz="1200" dirty="0">
                <a:solidFill>
                  <a:srgbClr val="000000"/>
                </a:solidFill>
                <a:effectLst/>
                <a:latin typeface="Times New Roman" panose="02020603050405020304" pitchFamily="18" charset="0"/>
                <a:ea typeface="Times New Roman" panose="02020603050405020304" pitchFamily="18" charset="0"/>
              </a:rPr>
              <a:t> a </a:t>
            </a:r>
            <a:r>
              <a:rPr lang="es-ES" sz="1200" dirty="0" err="1">
                <a:solidFill>
                  <a:srgbClr val="000000"/>
                </a:solidFill>
                <a:effectLst/>
                <a:latin typeface="Times New Roman" panose="02020603050405020304" pitchFamily="18" charset="0"/>
                <a:ea typeface="Times New Roman" panose="02020603050405020304" pitchFamily="18" charset="0"/>
              </a:rPr>
              <a:t>totally</a:t>
            </a:r>
            <a:r>
              <a:rPr lang="es-ES" sz="1200" dirty="0">
                <a:solidFill>
                  <a:srgbClr val="000000"/>
                </a:solidFill>
                <a:effectLst/>
                <a:latin typeface="Times New Roman" panose="02020603050405020304" pitchFamily="18" charset="0"/>
                <a:ea typeface="Times New Roman" panose="02020603050405020304" pitchFamily="18" charset="0"/>
              </a:rPr>
              <a:t> disruptive </a:t>
            </a:r>
            <a:r>
              <a:rPr lang="es-ES" sz="1200" dirty="0" err="1">
                <a:solidFill>
                  <a:srgbClr val="000000"/>
                </a:solidFill>
                <a:effectLst/>
                <a:latin typeface="Times New Roman" panose="02020603050405020304" pitchFamily="18" charset="0"/>
                <a:ea typeface="Times New Roman" panose="02020603050405020304" pitchFamily="18" charset="0"/>
              </a:rPr>
              <a:t>educational</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space</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that</a:t>
            </a:r>
            <a:r>
              <a:rPr lang="es-ES" sz="1200" dirty="0">
                <a:solidFill>
                  <a:srgbClr val="000000"/>
                </a:solidFill>
                <a:effectLst/>
                <a:latin typeface="Times New Roman" panose="02020603050405020304" pitchFamily="18" charset="0"/>
                <a:ea typeface="Times New Roman" panose="02020603050405020304" pitchFamily="18" charset="0"/>
              </a:rPr>
              <a:t> has </a:t>
            </a:r>
            <a:r>
              <a:rPr lang="es-ES" sz="1200" dirty="0" err="1">
                <a:solidFill>
                  <a:srgbClr val="000000"/>
                </a:solidFill>
                <a:effectLst/>
                <a:latin typeface="Times New Roman" panose="02020603050405020304" pitchFamily="18" charset="0"/>
                <a:ea typeface="Times New Roman" panose="02020603050405020304" pitchFamily="18" charset="0"/>
              </a:rPr>
              <a:t>expanded</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to</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different</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countries</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such</a:t>
            </a:r>
            <a:r>
              <a:rPr lang="es-ES" sz="1200" dirty="0">
                <a:solidFill>
                  <a:srgbClr val="000000"/>
                </a:solidFill>
                <a:effectLst/>
                <a:latin typeface="Times New Roman" panose="02020603050405020304" pitchFamily="18" charset="0"/>
                <a:ea typeface="Times New Roman" panose="02020603050405020304" pitchFamily="18" charset="0"/>
              </a:rPr>
              <a:t> as </a:t>
            </a:r>
            <a:r>
              <a:rPr lang="es-ES" sz="1200" i="1" dirty="0" err="1">
                <a:solidFill>
                  <a:srgbClr val="19191A"/>
                </a:solidFill>
                <a:effectLst/>
                <a:latin typeface="Times New Roman" panose="02020603050405020304" pitchFamily="18" charset="0"/>
                <a:ea typeface="Times New Roman" panose="02020603050405020304" pitchFamily="18" charset="0"/>
              </a:rPr>
              <a:t>École</a:t>
            </a:r>
            <a:r>
              <a:rPr lang="es-ES" sz="1200" i="1" dirty="0">
                <a:solidFill>
                  <a:srgbClr val="19191A"/>
                </a:solidFill>
                <a:effectLst/>
                <a:latin typeface="Times New Roman" panose="02020603050405020304" pitchFamily="18" charset="0"/>
                <a:ea typeface="Times New Roman" panose="02020603050405020304" pitchFamily="18" charset="0"/>
              </a:rPr>
              <a:t> 42 </a:t>
            </a:r>
            <a:r>
              <a:rPr lang="es-ES" sz="1200" dirty="0">
                <a:solidFill>
                  <a:srgbClr val="000000"/>
                </a:solidFill>
                <a:effectLst/>
                <a:latin typeface="Times New Roman" panose="02020603050405020304" pitchFamily="18" charset="0"/>
                <a:ea typeface="Times New Roman" panose="02020603050405020304" pitchFamily="18" charset="0"/>
              </a:rPr>
              <a:t>in Paris </a:t>
            </a:r>
          </a:p>
          <a:p>
            <a:pPr indent="180340" algn="just">
              <a:lnSpc>
                <a:spcPct val="150000"/>
              </a:lnSpc>
              <a:spcBef>
                <a:spcPts val="1200"/>
              </a:spcBef>
              <a:spcAft>
                <a:spcPts val="1200"/>
              </a:spcAft>
            </a:pPr>
            <a:endParaRPr lang="es-ES" sz="1200" dirty="0">
              <a:solidFill>
                <a:srgbClr val="000000"/>
              </a:solidFill>
              <a:effectLst/>
              <a:latin typeface="Times New Roman" panose="02020603050405020304" pitchFamily="18" charset="0"/>
              <a:ea typeface="Times New Roman" panose="02020603050405020304" pitchFamily="18" charset="0"/>
            </a:endParaRPr>
          </a:p>
          <a:p>
            <a:pPr indent="180340" algn="just">
              <a:lnSpc>
                <a:spcPct val="150000"/>
              </a:lnSpc>
              <a:spcBef>
                <a:spcPts val="1200"/>
              </a:spcBef>
              <a:spcAft>
                <a:spcPts val="1200"/>
              </a:spcAft>
            </a:pPr>
            <a:r>
              <a:rPr lang="es-ES" sz="1200" dirty="0">
                <a:solidFill>
                  <a:srgbClr val="000000"/>
                </a:solidFill>
                <a:effectLst/>
                <a:latin typeface="Times New Roman" panose="02020603050405020304" pitchFamily="18" charset="0"/>
                <a:ea typeface="Times New Roman" panose="02020603050405020304" pitchFamily="18" charset="0"/>
              </a:rPr>
              <a:t>In </a:t>
            </a:r>
            <a:r>
              <a:rPr lang="es-ES" sz="1200" dirty="0" err="1">
                <a:solidFill>
                  <a:srgbClr val="000000"/>
                </a:solidFill>
                <a:effectLst/>
                <a:latin typeface="Times New Roman" panose="02020603050405020304" pitchFamily="18" charset="0"/>
                <a:ea typeface="Times New Roman" panose="02020603050405020304" pitchFamily="18" charset="0"/>
              </a:rPr>
              <a:t>this</a:t>
            </a:r>
            <a:r>
              <a:rPr lang="es-ES" sz="1200" dirty="0">
                <a:solidFill>
                  <a:srgbClr val="000000"/>
                </a:solidFill>
                <a:effectLst/>
                <a:latin typeface="Times New Roman" panose="02020603050405020304" pitchFamily="18" charset="0"/>
                <a:ea typeface="Times New Roman" panose="02020603050405020304" pitchFamily="18" charset="0"/>
              </a:rPr>
              <a:t> case, </a:t>
            </a:r>
            <a:r>
              <a:rPr lang="es-ES" sz="1200" dirty="0" err="1">
                <a:solidFill>
                  <a:srgbClr val="000000"/>
                </a:solidFill>
                <a:effectLst/>
                <a:latin typeface="Times New Roman" panose="02020603050405020304" pitchFamily="18" charset="0"/>
                <a:ea typeface="Times New Roman" panose="02020603050405020304" pitchFamily="18" charset="0"/>
              </a:rPr>
              <a:t>it</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is</a:t>
            </a:r>
            <a:r>
              <a:rPr lang="es-ES" sz="1200" dirty="0">
                <a:solidFill>
                  <a:srgbClr val="000000"/>
                </a:solidFill>
                <a:effectLst/>
                <a:latin typeface="Times New Roman" panose="02020603050405020304" pitchFamily="18" charset="0"/>
                <a:ea typeface="Times New Roman" panose="02020603050405020304" pitchFamily="18" charset="0"/>
              </a:rPr>
              <a:t> a training </a:t>
            </a:r>
            <a:r>
              <a:rPr lang="es-ES" sz="1200" dirty="0" err="1">
                <a:solidFill>
                  <a:srgbClr val="000000"/>
                </a:solidFill>
                <a:effectLst/>
                <a:latin typeface="Times New Roman" panose="02020603050405020304" pitchFamily="18" charset="0"/>
                <a:ea typeface="Times New Roman" panose="02020603050405020304" pitchFamily="18" charset="0"/>
              </a:rPr>
              <a:t>space</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without</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teachers</a:t>
            </a:r>
            <a:r>
              <a:rPr lang="es-ES" sz="1200" dirty="0">
                <a:solidFill>
                  <a:srgbClr val="000000"/>
                </a:solidFill>
                <a:effectLst/>
                <a:latin typeface="Times New Roman" panose="02020603050405020304" pitchFamily="18" charset="0"/>
                <a:ea typeface="Times New Roman" panose="02020603050405020304" pitchFamily="18" charset="0"/>
              </a:rPr>
              <a:t> (at </a:t>
            </a:r>
            <a:r>
              <a:rPr lang="es-ES" sz="1200" dirty="0" err="1">
                <a:solidFill>
                  <a:srgbClr val="000000"/>
                </a:solidFill>
                <a:effectLst/>
                <a:latin typeface="Times New Roman" panose="02020603050405020304" pitchFamily="18" charset="0"/>
                <a:ea typeface="Times New Roman" panose="02020603050405020304" pitchFamily="18" charset="0"/>
              </a:rPr>
              <a:t>least</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the</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current</a:t>
            </a:r>
            <a:r>
              <a:rPr lang="es-ES" sz="1200" dirty="0">
                <a:solidFill>
                  <a:srgbClr val="000000"/>
                </a:solidFill>
                <a:effectLst/>
                <a:latin typeface="Times New Roman" panose="02020603050405020304" pitchFamily="18" charset="0"/>
                <a:ea typeface="Times New Roman" panose="02020603050405020304" pitchFamily="18" charset="0"/>
              </a:rPr>
              <a:t> concept </a:t>
            </a:r>
            <a:r>
              <a:rPr lang="es-ES" sz="1200" dirty="0" err="1">
                <a:solidFill>
                  <a:srgbClr val="000000"/>
                </a:solidFill>
                <a:effectLst/>
                <a:latin typeface="Times New Roman" panose="02020603050405020304" pitchFamily="18" charset="0"/>
                <a:ea typeface="Times New Roman" panose="02020603050405020304" pitchFamily="18" charset="0"/>
              </a:rPr>
              <a:t>of</a:t>
            </a:r>
            <a:r>
              <a:rPr lang="es-ES" sz="1200" dirty="0">
                <a:solidFill>
                  <a:srgbClr val="000000"/>
                </a:solidFill>
                <a:effectLst/>
                <a:latin typeface="Times New Roman" panose="02020603050405020304" pitchFamily="18" charset="0"/>
                <a:ea typeface="Times New Roman" panose="02020603050405020304" pitchFamily="18" charset="0"/>
              </a:rPr>
              <a:t> a </a:t>
            </a:r>
            <a:r>
              <a:rPr lang="es-ES" sz="1200" dirty="0" err="1">
                <a:solidFill>
                  <a:srgbClr val="000000"/>
                </a:solidFill>
                <a:effectLst/>
                <a:latin typeface="Times New Roman" panose="02020603050405020304" pitchFamily="18" charset="0"/>
                <a:ea typeface="Times New Roman" panose="02020603050405020304" pitchFamily="18" charset="0"/>
              </a:rPr>
              <a:t>teacher</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totally</a:t>
            </a:r>
            <a:r>
              <a:rPr lang="es-ES" sz="1200" dirty="0">
                <a:solidFill>
                  <a:srgbClr val="000000"/>
                </a:solidFill>
                <a:effectLst/>
                <a:latin typeface="Times New Roman" panose="02020603050405020304" pitchFamily="18" charset="0"/>
                <a:ea typeface="Times New Roman" panose="02020603050405020304" pitchFamily="18" charset="0"/>
              </a:rPr>
              <a:t> free </a:t>
            </a:r>
            <a:r>
              <a:rPr lang="es-ES" sz="1200" dirty="0" err="1">
                <a:solidFill>
                  <a:srgbClr val="000000"/>
                </a:solidFill>
                <a:effectLst/>
                <a:latin typeface="Times New Roman" panose="02020603050405020304" pitchFamily="18" charset="0"/>
                <a:ea typeface="Times New Roman" panose="02020603050405020304" pitchFamily="18" charset="0"/>
              </a:rPr>
              <a:t>for</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students</a:t>
            </a:r>
            <a:r>
              <a:rPr lang="es-ES" sz="1200" dirty="0">
                <a:solidFill>
                  <a:srgbClr val="000000"/>
                </a:solidFill>
                <a:effectLst/>
                <a:latin typeface="Times New Roman" panose="02020603050405020304" pitchFamily="18" charset="0"/>
                <a:ea typeface="Times New Roman" panose="02020603050405020304" pitchFamily="18" charset="0"/>
              </a:rPr>
              <a:t>, open 24 </a:t>
            </a:r>
            <a:r>
              <a:rPr lang="es-ES" sz="1200" dirty="0" err="1">
                <a:solidFill>
                  <a:srgbClr val="000000"/>
                </a:solidFill>
                <a:effectLst/>
                <a:latin typeface="Times New Roman" panose="02020603050405020304" pitchFamily="18" charset="0"/>
                <a:ea typeface="Times New Roman" panose="02020603050405020304" pitchFamily="18" charset="0"/>
              </a:rPr>
              <a:t>hours</a:t>
            </a:r>
            <a:r>
              <a:rPr lang="es-ES" sz="1200" dirty="0">
                <a:solidFill>
                  <a:srgbClr val="000000"/>
                </a:solidFill>
                <a:effectLst/>
                <a:latin typeface="Times New Roman" panose="02020603050405020304" pitchFamily="18" charset="0"/>
                <a:ea typeface="Times New Roman" panose="02020603050405020304" pitchFamily="18" charset="0"/>
              </a:rPr>
              <a:t> a </a:t>
            </a:r>
            <a:r>
              <a:rPr lang="es-ES" sz="1200" dirty="0" err="1">
                <a:solidFill>
                  <a:srgbClr val="000000"/>
                </a:solidFill>
                <a:effectLst/>
                <a:latin typeface="Times New Roman" panose="02020603050405020304" pitchFamily="18" charset="0"/>
                <a:ea typeface="Times New Roman" panose="02020603050405020304" pitchFamily="18" charset="0"/>
              </a:rPr>
              <a:t>day</a:t>
            </a:r>
            <a:r>
              <a:rPr lang="es-ES" sz="1200" dirty="0">
                <a:solidFill>
                  <a:srgbClr val="000000"/>
                </a:solidFill>
                <a:effectLst/>
                <a:latin typeface="Times New Roman" panose="02020603050405020304" pitchFamily="18" charset="0"/>
                <a:ea typeface="Times New Roman" panose="02020603050405020304" pitchFamily="18" charset="0"/>
              </a:rPr>
              <a:t>, 365 </a:t>
            </a:r>
            <a:r>
              <a:rPr lang="es-ES" sz="1200" dirty="0" err="1">
                <a:solidFill>
                  <a:srgbClr val="000000"/>
                </a:solidFill>
                <a:effectLst/>
                <a:latin typeface="Times New Roman" panose="02020603050405020304" pitchFamily="18" charset="0"/>
                <a:ea typeface="Times New Roman" panose="02020603050405020304" pitchFamily="18" charset="0"/>
              </a:rPr>
              <a:t>days</a:t>
            </a:r>
            <a:r>
              <a:rPr lang="es-ES" sz="1200" dirty="0">
                <a:solidFill>
                  <a:srgbClr val="000000"/>
                </a:solidFill>
                <a:effectLst/>
                <a:latin typeface="Times New Roman" panose="02020603050405020304" pitchFamily="18" charset="0"/>
                <a:ea typeface="Times New Roman" panose="02020603050405020304" pitchFamily="18" charset="0"/>
              </a:rPr>
              <a:t> a </a:t>
            </a:r>
            <a:r>
              <a:rPr lang="es-ES" sz="1200" dirty="0" err="1">
                <a:solidFill>
                  <a:srgbClr val="000000"/>
                </a:solidFill>
                <a:effectLst/>
                <a:latin typeface="Times New Roman" panose="02020603050405020304" pitchFamily="18" charset="0"/>
                <a:ea typeface="Times New Roman" panose="02020603050405020304" pitchFamily="18" charset="0"/>
              </a:rPr>
              <a:t>year</a:t>
            </a:r>
            <a:r>
              <a:rPr lang="es-ES" sz="1200" dirty="0">
                <a:solidFill>
                  <a:srgbClr val="000000"/>
                </a:solidFill>
                <a:effectLst/>
                <a:latin typeface="Times New Roman" panose="02020603050405020304" pitchFamily="18" charset="0"/>
                <a:ea typeface="Times New Roman" panose="02020603050405020304" pitchFamily="18" charset="0"/>
              </a:rPr>
              <a:t>. In </a:t>
            </a:r>
            <a:r>
              <a:rPr lang="es-ES" sz="1200" dirty="0" err="1">
                <a:solidFill>
                  <a:srgbClr val="000000"/>
                </a:solidFill>
                <a:effectLst/>
                <a:latin typeface="Times New Roman" panose="02020603050405020304" pitchFamily="18" charset="0"/>
                <a:ea typeface="Times New Roman" panose="02020603050405020304" pitchFamily="18" charset="0"/>
              </a:rPr>
              <a:t>this</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space</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learning</a:t>
            </a:r>
            <a:r>
              <a:rPr lang="es-ES" sz="1200" dirty="0">
                <a:solidFill>
                  <a:srgbClr val="000000"/>
                </a:solidFill>
                <a:effectLst/>
                <a:latin typeface="Times New Roman" panose="02020603050405020304" pitchFamily="18" charset="0"/>
                <a:ea typeface="Times New Roman" panose="02020603050405020304" pitchFamily="18" charset="0"/>
              </a:rPr>
              <a:t> and </a:t>
            </a:r>
            <a:r>
              <a:rPr lang="es-ES" sz="1200" dirty="0" err="1">
                <a:solidFill>
                  <a:srgbClr val="000000"/>
                </a:solidFill>
                <a:effectLst/>
                <a:latin typeface="Times New Roman" panose="02020603050405020304" pitchFamily="18" charset="0"/>
                <a:ea typeface="Times New Roman" panose="02020603050405020304" pitchFamily="18" charset="0"/>
              </a:rPr>
              <a:t>assistance</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will</a:t>
            </a:r>
            <a:r>
              <a:rPr lang="es-ES" sz="1200" dirty="0">
                <a:solidFill>
                  <a:srgbClr val="000000"/>
                </a:solidFill>
                <a:effectLst/>
                <a:latin typeface="Times New Roman" panose="02020603050405020304" pitchFamily="18" charset="0"/>
                <a:ea typeface="Times New Roman" panose="02020603050405020304" pitchFamily="18" charset="0"/>
              </a:rPr>
              <a:t> be </a:t>
            </a:r>
            <a:r>
              <a:rPr lang="es-ES" sz="1200" dirty="0" err="1">
                <a:solidFill>
                  <a:srgbClr val="000000"/>
                </a:solidFill>
                <a:effectLst/>
                <a:latin typeface="Times New Roman" panose="02020603050405020304" pitchFamily="18" charset="0"/>
                <a:ea typeface="Times New Roman" panose="02020603050405020304" pitchFamily="18" charset="0"/>
              </a:rPr>
              <a:t>provided</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according</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to</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the</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possibilities</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of</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each</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student</a:t>
            </a:r>
            <a:r>
              <a:rPr lang="es-ES" sz="1200" dirty="0">
                <a:solidFill>
                  <a:srgbClr val="000000"/>
                </a:solidFill>
                <a:effectLst/>
                <a:latin typeface="Times New Roman" panose="02020603050405020304" pitchFamily="18" charset="0"/>
                <a:ea typeface="Times New Roman" panose="02020603050405020304" pitchFamily="18" charset="0"/>
              </a:rPr>
              <a:t>. Peer </a:t>
            </a:r>
            <a:r>
              <a:rPr lang="es-ES" sz="1200" dirty="0" err="1">
                <a:solidFill>
                  <a:srgbClr val="000000"/>
                </a:solidFill>
                <a:effectLst/>
                <a:latin typeface="Times New Roman" panose="02020603050405020304" pitchFamily="18" charset="0"/>
                <a:ea typeface="Times New Roman" panose="02020603050405020304" pitchFamily="18" charset="0"/>
              </a:rPr>
              <a:t>support</a:t>
            </a:r>
            <a:r>
              <a:rPr lang="es-ES" sz="1200" dirty="0">
                <a:solidFill>
                  <a:srgbClr val="000000"/>
                </a:solidFill>
                <a:effectLst/>
                <a:latin typeface="Times New Roman" panose="02020603050405020304" pitchFamily="18" charset="0"/>
                <a:ea typeface="Times New Roman" panose="02020603050405020304" pitchFamily="18" charset="0"/>
              </a:rPr>
              <a:t> and </a:t>
            </a:r>
            <a:r>
              <a:rPr lang="es-ES" sz="1200" dirty="0" err="1">
                <a:solidFill>
                  <a:srgbClr val="000000"/>
                </a:solidFill>
                <a:effectLst/>
                <a:latin typeface="Times New Roman" panose="02020603050405020304" pitchFamily="18" charset="0"/>
                <a:ea typeface="Times New Roman" panose="02020603050405020304" pitchFamily="18" charset="0"/>
              </a:rPr>
              <a:t>advice</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from</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b="1" dirty="0" err="1">
                <a:solidFill>
                  <a:srgbClr val="000000"/>
                </a:solidFill>
                <a:effectLst/>
                <a:latin typeface="Times New Roman" panose="02020603050405020304" pitchFamily="18" charset="0"/>
                <a:ea typeface="Times New Roman" panose="02020603050405020304" pitchFamily="18" charset="0"/>
              </a:rPr>
              <a:t>mentors</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will</a:t>
            </a:r>
            <a:r>
              <a:rPr lang="es-ES" sz="1200" dirty="0">
                <a:solidFill>
                  <a:srgbClr val="000000"/>
                </a:solidFill>
                <a:effectLst/>
                <a:latin typeface="Times New Roman" panose="02020603050405020304" pitchFamily="18" charset="0"/>
                <a:ea typeface="Times New Roman" panose="02020603050405020304" pitchFamily="18" charset="0"/>
              </a:rPr>
              <a:t> be </a:t>
            </a:r>
            <a:r>
              <a:rPr lang="es-ES" sz="1200" dirty="0" err="1">
                <a:solidFill>
                  <a:srgbClr val="000000"/>
                </a:solidFill>
                <a:effectLst/>
                <a:latin typeface="Times New Roman" panose="02020603050405020304" pitchFamily="18" charset="0"/>
                <a:ea typeface="Times New Roman" panose="02020603050405020304" pitchFamily="18" charset="0"/>
              </a:rPr>
              <a:t>available</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to</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students</a:t>
            </a:r>
            <a:r>
              <a:rPr lang="es-ES" sz="1200" dirty="0">
                <a:solidFill>
                  <a:srgbClr val="000000"/>
                </a:solidFill>
                <a:effectLst/>
                <a:latin typeface="Times New Roman" panose="02020603050405020304" pitchFamily="18" charset="0"/>
                <a:ea typeface="Times New Roman" panose="02020603050405020304" pitchFamily="18" charset="0"/>
              </a:rPr>
              <a:t> in </a:t>
            </a:r>
            <a:r>
              <a:rPr lang="es-ES" sz="1200" dirty="0" err="1">
                <a:solidFill>
                  <a:srgbClr val="000000"/>
                </a:solidFill>
                <a:effectLst/>
                <a:latin typeface="Times New Roman" panose="02020603050405020304" pitchFamily="18" charset="0"/>
                <a:ea typeface="Times New Roman" panose="02020603050405020304" pitchFamily="18" charset="0"/>
              </a:rPr>
              <a:t>person</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to</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help</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them</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along</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the</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learning</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path</a:t>
            </a:r>
            <a:r>
              <a:rPr lang="es-ES" sz="1200" dirty="0">
                <a:solidFill>
                  <a:srgbClr val="000000"/>
                </a:solidFill>
                <a:effectLst/>
                <a:latin typeface="Times New Roman" panose="02020603050405020304" pitchFamily="18" charset="0"/>
                <a:ea typeface="Times New Roman" panose="02020603050405020304" pitchFamily="18" charset="0"/>
              </a:rPr>
              <a:t> at </a:t>
            </a:r>
            <a:r>
              <a:rPr lang="es-ES" sz="1200" dirty="0" err="1">
                <a:solidFill>
                  <a:srgbClr val="000000"/>
                </a:solidFill>
                <a:effectLst/>
                <a:latin typeface="Times New Roman" panose="02020603050405020304" pitchFamily="18" charset="0"/>
                <a:ea typeface="Times New Roman" panose="02020603050405020304" pitchFamily="18" charset="0"/>
              </a:rPr>
              <a:t>all</a:t>
            </a:r>
            <a:r>
              <a:rPr lang="es-ES" sz="1200" dirty="0">
                <a:solidFill>
                  <a:srgbClr val="000000"/>
                </a:solidFill>
                <a:effectLst/>
                <a:latin typeface="Times New Roman" panose="02020603050405020304" pitchFamily="18" charset="0"/>
                <a:ea typeface="Times New Roman" panose="02020603050405020304" pitchFamily="18" charset="0"/>
              </a:rPr>
              <a:t> times. </a:t>
            </a:r>
            <a:r>
              <a:rPr lang="es-ES" sz="1200" dirty="0" err="1">
                <a:solidFill>
                  <a:srgbClr val="000000"/>
                </a:solidFill>
                <a:effectLst/>
                <a:latin typeface="Times New Roman" panose="02020603050405020304" pitchFamily="18" charset="0"/>
                <a:ea typeface="Times New Roman" panose="02020603050405020304" pitchFamily="18" charset="0"/>
              </a:rPr>
              <a:t>Therefore</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each</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learner</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will</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create</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his</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or</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her</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own</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learning</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path</a:t>
            </a:r>
            <a:r>
              <a:rPr lang="es-ES" sz="1200" dirty="0">
                <a:solidFill>
                  <a:srgbClr val="000000"/>
                </a:solidFill>
                <a:effectLst/>
                <a:latin typeface="Times New Roman" panose="02020603050405020304" pitchFamily="18" charset="0"/>
                <a:ea typeface="Times New Roman" panose="02020603050405020304" pitchFamily="18" charset="0"/>
              </a:rPr>
              <a:t>. </a:t>
            </a:r>
            <a:endParaRPr lang="es-ES" sz="1200" dirty="0">
              <a:effectLst/>
              <a:latin typeface="Times New Roman" panose="02020603050405020304" pitchFamily="18" charset="0"/>
              <a:ea typeface="Times New Roman" panose="02020603050405020304" pitchFamily="18" charset="0"/>
            </a:endParaRPr>
          </a:p>
          <a:p>
            <a:endParaRPr lang="es-ES" dirty="0"/>
          </a:p>
        </p:txBody>
      </p:sp>
      <p:sp>
        <p:nvSpPr>
          <p:cNvPr id="4" name="Marcador de número de diapositiva 3"/>
          <p:cNvSpPr>
            <a:spLocks noGrp="1"/>
          </p:cNvSpPr>
          <p:nvPr>
            <p:ph type="sldNum" sz="quarter" idx="5"/>
          </p:nvPr>
        </p:nvSpPr>
        <p:spPr/>
        <p:txBody>
          <a:bodyPr/>
          <a:lstStyle/>
          <a:p>
            <a:fld id="{8A992C1D-2BFA-4AF9-ACBF-EB79A88E7C43}" type="slidenum">
              <a:rPr lang="en-GB" smtClean="0"/>
              <a:pPr/>
              <a:t>10</a:t>
            </a:fld>
            <a:endParaRPr lang="en-GB"/>
          </a:p>
        </p:txBody>
      </p:sp>
    </p:spTree>
    <p:extLst>
      <p:ext uri="{BB962C8B-B14F-4D97-AF65-F5344CB8AC3E}">
        <p14:creationId xmlns:p14="http://schemas.microsoft.com/office/powerpoint/2010/main" val="2059453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a:p>
            <a:r>
              <a:rPr lang="en-US" dirty="0"/>
              <a:t>In my opinion, digital education must have a supranational agreement. The consequences of such a supranational agreement are incalculable. </a:t>
            </a:r>
          </a:p>
          <a:p>
            <a:endParaRPr lang="en-US" dirty="0"/>
          </a:p>
          <a:p>
            <a:r>
              <a:rPr lang="en-US" dirty="0"/>
              <a:t>Let's think, for a moment, what could happen if the digitization or content efforts made by a State, an Autonomous Community, an Island or  University were shared with the rest of humanity. </a:t>
            </a:r>
          </a:p>
          <a:p>
            <a:endParaRPr lang="en-US" dirty="0"/>
          </a:p>
          <a:p>
            <a:r>
              <a:rPr lang="en-US" dirty="0"/>
              <a:t>If the work is already done</a:t>
            </a:r>
            <a:r>
              <a:rPr lang="en-US" b="1" dirty="0"/>
              <a:t>,  why </a:t>
            </a:r>
            <a:r>
              <a:rPr lang="en-US" dirty="0"/>
              <a:t>not put it at the service of the rest of the educational communities and humanity in general? </a:t>
            </a:r>
          </a:p>
          <a:p>
            <a:endParaRPr lang="en-US" dirty="0"/>
          </a:p>
          <a:p>
            <a:r>
              <a:rPr lang="en-US" dirty="0"/>
              <a:t>There is enough technology today to allow these digitized contents to go beyond local borders. </a:t>
            </a:r>
          </a:p>
          <a:p>
            <a:endParaRPr lang="en-US" dirty="0"/>
          </a:p>
          <a:p>
            <a:r>
              <a:rPr lang="en-US" dirty="0"/>
              <a:t>The improvement capacity of developing countries will depend mostly on the digital contents of the rest of the countries being shared on a massive scale.</a:t>
            </a:r>
            <a:endParaRPr lang="es-ES" dirty="0"/>
          </a:p>
          <a:p>
            <a:endParaRPr lang="es-ES" dirty="0"/>
          </a:p>
        </p:txBody>
      </p:sp>
      <p:sp>
        <p:nvSpPr>
          <p:cNvPr id="4" name="Marcador de número de diapositiva 3"/>
          <p:cNvSpPr>
            <a:spLocks noGrp="1"/>
          </p:cNvSpPr>
          <p:nvPr>
            <p:ph type="sldNum" sz="quarter" idx="5"/>
          </p:nvPr>
        </p:nvSpPr>
        <p:spPr/>
        <p:txBody>
          <a:bodyPr/>
          <a:lstStyle/>
          <a:p>
            <a:fld id="{8A992C1D-2BFA-4AF9-ACBF-EB79A88E7C43}" type="slidenum">
              <a:rPr lang="en-GB" smtClean="0"/>
              <a:pPr/>
              <a:t>11</a:t>
            </a:fld>
            <a:endParaRPr lang="en-GB"/>
          </a:p>
        </p:txBody>
      </p:sp>
    </p:spTree>
    <p:extLst>
      <p:ext uri="{BB962C8B-B14F-4D97-AF65-F5344CB8AC3E}">
        <p14:creationId xmlns:p14="http://schemas.microsoft.com/office/powerpoint/2010/main" val="1667674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107950" algn="just">
              <a:tabLst>
                <a:tab pos="107950" algn="l"/>
                <a:tab pos="180340" algn="l"/>
              </a:tabLst>
            </a:pPr>
            <a:r>
              <a:rPr lang="es-ES" sz="1800" b="1" dirty="0">
                <a:effectLst/>
                <a:highlight>
                  <a:srgbClr val="FFFF00"/>
                </a:highlight>
                <a:latin typeface="Times New Roman" panose="02020603050405020304" pitchFamily="18" charset="0"/>
                <a:ea typeface="Times New Roman" panose="02020603050405020304" pitchFamily="18" charset="0"/>
              </a:rPr>
              <a:t>INHUMAN INTELLIGENCE</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-based virtual teaching assistants are becoming increasingly prevalent in classrooms as chat GPT. They can answer student queries, furnish additional explanations, and offer pertinent examples. These assistants alleviate teachers from mundane tasks, allowing them to focus on deeper interactions and individualized guidance.</a:t>
            </a:r>
          </a:p>
          <a:p>
            <a:pPr indent="107950" algn="just">
              <a:tabLst>
                <a:tab pos="107950" algn="l"/>
                <a:tab pos="180340" algn="l"/>
              </a:tabLst>
            </a:pPr>
            <a:endParaRPr lang="es-ES" sz="1800" dirty="0">
              <a:effectLst/>
              <a:latin typeface="Times New Roman" panose="02020603050405020304" pitchFamily="18" charset="0"/>
              <a:ea typeface="Times New Roman" panose="02020603050405020304" pitchFamily="18" charset="0"/>
            </a:endParaRPr>
          </a:p>
          <a:p>
            <a:pPr indent="107950" algn="just">
              <a:tabLst>
                <a:tab pos="107950" algn="l"/>
                <a:tab pos="180340" algn="l"/>
              </a:tabLst>
            </a:pPr>
            <a:r>
              <a:rPr lang="es-ES" sz="1800" b="1" dirty="0">
                <a:effectLst/>
                <a:highlight>
                  <a:srgbClr val="FFFF00"/>
                </a:highlight>
                <a:latin typeface="Times New Roman" panose="02020603050405020304" pitchFamily="18" charset="0"/>
                <a:ea typeface="Times New Roman" panose="02020603050405020304" pitchFamily="18" charset="0"/>
              </a:rPr>
              <a:t>INHUMAN INTELLIGENCE</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tools can discern patterns in student performance and behaviour, signalling potential learning difficulties. Educators can then intervene timely, providing targeted support and specific strategies to overcome challenges.</a:t>
            </a:r>
          </a:p>
          <a:p>
            <a:pPr indent="107950" algn="just">
              <a:tabLst>
                <a:tab pos="107950" algn="l"/>
                <a:tab pos="180340" algn="l"/>
              </a:tabLst>
            </a:pPr>
            <a:endParaRPr lang="es-ES" sz="1800" dirty="0">
              <a:effectLst/>
              <a:latin typeface="Times New Roman" panose="02020603050405020304" pitchFamily="18" charset="0"/>
              <a:ea typeface="Times New Roman" panose="02020603050405020304" pitchFamily="18" charset="0"/>
            </a:endParaRPr>
          </a:p>
          <a:p>
            <a:pPr indent="107950" algn="just">
              <a:tabLst>
                <a:tab pos="107950" algn="l"/>
                <a:tab pos="180340" algn="l"/>
              </a:tabLst>
            </a:pPr>
            <a:r>
              <a:rPr lang="es-ES" sz="1800" b="1" dirty="0">
                <a:effectLst/>
                <a:highlight>
                  <a:srgbClr val="FFFF00"/>
                </a:highlight>
                <a:latin typeface="Times New Roman" panose="02020603050405020304" pitchFamily="18" charset="0"/>
                <a:ea typeface="Times New Roman" panose="02020603050405020304" pitchFamily="18" charset="0"/>
              </a:rPr>
              <a:t>INHUMAN INTELLIGENCE</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can offer instant feedback on student tasks and assessments, expediting the learning process while enhancing understanding by promptly addressing mistakes and misconceptions.</a:t>
            </a:r>
          </a:p>
          <a:p>
            <a:pPr indent="107950" algn="just">
              <a:tabLst>
                <a:tab pos="107950" algn="l"/>
                <a:tab pos="180340" algn="l"/>
              </a:tabLst>
            </a:pPr>
            <a:endParaRPr lang="es-ES" sz="1800" dirty="0">
              <a:effectLst/>
              <a:latin typeface="Times New Roman" panose="02020603050405020304" pitchFamily="18" charset="0"/>
              <a:ea typeface="Times New Roman" panose="02020603050405020304" pitchFamily="18" charset="0"/>
            </a:endParaRPr>
          </a:p>
          <a:p>
            <a:pPr indent="107950" algn="just">
              <a:tabLst>
                <a:tab pos="107950" algn="l"/>
                <a:tab pos="180340" algn="l"/>
              </a:tabLst>
            </a:pPr>
            <a:r>
              <a:rPr lang="es-ES" sz="1800" b="1" dirty="0">
                <a:effectLst/>
                <a:highlight>
                  <a:srgbClr val="FFFF00"/>
                </a:highlight>
                <a:latin typeface="Times New Roman" panose="02020603050405020304" pitchFamily="18" charset="0"/>
                <a:ea typeface="Times New Roman" panose="02020603050405020304" pitchFamily="18" charset="0"/>
              </a:rPr>
              <a:t>In </a:t>
            </a:r>
            <a:r>
              <a:rPr lang="es-ES" sz="1800" b="1" dirty="0" err="1">
                <a:effectLst/>
                <a:highlight>
                  <a:srgbClr val="FFFF00"/>
                </a:highlight>
                <a:latin typeface="Times New Roman" panose="02020603050405020304" pitchFamily="18" charset="0"/>
                <a:ea typeface="Times New Roman" panose="02020603050405020304" pitchFamily="18" charset="0"/>
              </a:rPr>
              <a:t>my</a:t>
            </a:r>
            <a:r>
              <a:rPr lang="es-ES" sz="1800" b="1" dirty="0">
                <a:effectLst/>
                <a:highlight>
                  <a:srgbClr val="FFFF00"/>
                </a:highlight>
                <a:latin typeface="Times New Roman" panose="02020603050405020304" pitchFamily="18" charset="0"/>
                <a:ea typeface="Times New Roman" panose="02020603050405020304" pitchFamily="18" charset="0"/>
              </a:rPr>
              <a:t> </a:t>
            </a:r>
            <a:r>
              <a:rPr lang="es-ES" sz="1800" b="1" dirty="0" err="1">
                <a:effectLst/>
                <a:highlight>
                  <a:srgbClr val="FFFF00"/>
                </a:highlight>
                <a:latin typeface="Times New Roman" panose="02020603050405020304" pitchFamily="18" charset="0"/>
                <a:ea typeface="Times New Roman" panose="02020603050405020304" pitchFamily="18" charset="0"/>
              </a:rPr>
              <a:t>opinion</a:t>
            </a:r>
            <a:r>
              <a:rPr lang="es-ES" sz="1800" b="1" dirty="0">
                <a:effectLst/>
                <a:highlight>
                  <a:srgbClr val="FFFF00"/>
                </a:highlight>
                <a:latin typeface="Times New Roman" panose="02020603050405020304" pitchFamily="18" charset="0"/>
                <a:ea typeface="Times New Roman" panose="02020603050405020304" pitchFamily="18" charset="0"/>
              </a:rPr>
              <a:t>,   INHUMAN INTELLIGENCE</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algorithms can generate personalized learning content such as problems and exercises based on student skills and progress.</a:t>
            </a:r>
          </a:p>
          <a:p>
            <a:pPr indent="107950" algn="just">
              <a:tabLst>
                <a:tab pos="107950" algn="l"/>
                <a:tab pos="180340" algn="l"/>
              </a:tabLs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107950" algn="just">
              <a:tabLst>
                <a:tab pos="107950" algn="l"/>
                <a:tab pos="180340" algn="l"/>
              </a:tabLs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They can also recommend auxiliary resources like related readings or videos to enrich subject understanding.</a:t>
            </a:r>
            <a:endParaRPr lang="es-ES" sz="1800" dirty="0">
              <a:effectLst/>
              <a:latin typeface="Times New Roman" panose="02020603050405020304" pitchFamily="18" charset="0"/>
              <a:ea typeface="Times New Roman" panose="02020603050405020304" pitchFamily="18" charset="0"/>
            </a:endParaRPr>
          </a:p>
          <a:p>
            <a:endParaRPr lang="es-ES" dirty="0"/>
          </a:p>
        </p:txBody>
      </p:sp>
      <p:sp>
        <p:nvSpPr>
          <p:cNvPr id="4" name="Marcador de número de diapositiva 3"/>
          <p:cNvSpPr>
            <a:spLocks noGrp="1"/>
          </p:cNvSpPr>
          <p:nvPr>
            <p:ph type="sldNum" sz="quarter" idx="5"/>
          </p:nvPr>
        </p:nvSpPr>
        <p:spPr/>
        <p:txBody>
          <a:bodyPr/>
          <a:lstStyle/>
          <a:p>
            <a:fld id="{8A992C1D-2BFA-4AF9-ACBF-EB79A88E7C43}" type="slidenum">
              <a:rPr lang="en-GB" smtClean="0"/>
              <a:pPr/>
              <a:t>12</a:t>
            </a:fld>
            <a:endParaRPr lang="en-GB"/>
          </a:p>
        </p:txBody>
      </p:sp>
    </p:spTree>
    <p:extLst>
      <p:ext uri="{BB962C8B-B14F-4D97-AF65-F5344CB8AC3E}">
        <p14:creationId xmlns:p14="http://schemas.microsoft.com/office/powerpoint/2010/main" val="3260243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at the same time, it is necessary to educate emotional intelligence and for this, empathy and leadership must be worked 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necessary to use in the classroom methodologies such as learning to learn using gamification and peer to peer learning, coupled with an environment where creativity, effort and improvement are encouraged.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this, students can be trained to have the skills and abilities that will make them really better than artificial intelligence.</a:t>
            </a:r>
            <a:endParaRPr lang="es-ES" dirty="0"/>
          </a:p>
          <a:p>
            <a:endParaRPr lang="es-ES" dirty="0"/>
          </a:p>
        </p:txBody>
      </p:sp>
      <p:sp>
        <p:nvSpPr>
          <p:cNvPr id="4" name="Marcador de número de diapositiva 3"/>
          <p:cNvSpPr>
            <a:spLocks noGrp="1"/>
          </p:cNvSpPr>
          <p:nvPr>
            <p:ph type="sldNum" sz="quarter" idx="5"/>
          </p:nvPr>
        </p:nvSpPr>
        <p:spPr/>
        <p:txBody>
          <a:bodyPr/>
          <a:lstStyle/>
          <a:p>
            <a:fld id="{8A992C1D-2BFA-4AF9-ACBF-EB79A88E7C43}" type="slidenum">
              <a:rPr lang="en-GB" smtClean="0"/>
              <a:pPr/>
              <a:t>13</a:t>
            </a:fld>
            <a:endParaRPr lang="en-GB"/>
          </a:p>
        </p:txBody>
      </p:sp>
    </p:spTree>
    <p:extLst>
      <p:ext uri="{BB962C8B-B14F-4D97-AF65-F5344CB8AC3E}">
        <p14:creationId xmlns:p14="http://schemas.microsoft.com/office/powerpoint/2010/main" val="1380421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107950" algn="just">
              <a:tabLst>
                <a:tab pos="107950" algn="l"/>
                <a:tab pos="180340" algn="l"/>
              </a:tabLs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 juxtaposition of mentorship with Artificial Intelligence (AI) within today's educational ecosystem is yielding unparalleled avenues for enriching the student learning experience. This fusion leverages the strengths of human expertise and </a:t>
            </a:r>
            <a:r>
              <a:rPr lang="es-ES" sz="1800" b="1" dirty="0">
                <a:effectLst/>
                <a:highlight>
                  <a:srgbClr val="FFFF00"/>
                </a:highlight>
                <a:latin typeface="Times New Roman" panose="02020603050405020304" pitchFamily="18" charset="0"/>
                <a:ea typeface="Times New Roman" panose="02020603050405020304" pitchFamily="18" charset="0"/>
              </a:rPr>
              <a:t>INHUMAN INTELLIGENCE</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-driven efficiency to cultivate well rounded 21st-century learners.</a:t>
            </a:r>
            <a:endParaRPr lang="es-ES" sz="1800" dirty="0">
              <a:effectLst/>
              <a:latin typeface="Times New Roman" panose="02020603050405020304" pitchFamily="18" charset="0"/>
              <a:ea typeface="Times New Roman" panose="02020603050405020304" pitchFamily="18" charset="0"/>
            </a:endParaRPr>
          </a:p>
          <a:p>
            <a:pPr indent="107950" algn="just">
              <a:tabLst>
                <a:tab pos="107950" algn="l"/>
                <a:tab pos="180340" algn="l"/>
              </a:tabLs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107950" algn="just">
              <a:tabLst>
                <a:tab pos="107950" algn="l"/>
                <a:tab pos="180340" algn="l"/>
              </a:tabLs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 union of mentorship and </a:t>
            </a:r>
            <a:r>
              <a:rPr lang="es-ES" sz="1800" b="1" dirty="0">
                <a:effectLst/>
                <a:highlight>
                  <a:srgbClr val="FFFF00"/>
                </a:highlight>
                <a:latin typeface="Times New Roman" panose="02020603050405020304" pitchFamily="18" charset="0"/>
                <a:ea typeface="Times New Roman" panose="02020603050405020304" pitchFamily="18" charset="0"/>
              </a:rPr>
              <a:t>INHUMAN INTELLIGENCE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Artificial Intelligence) co-creates an integrated, holistic model for student learning and development. While </a:t>
            </a:r>
            <a:r>
              <a:rPr lang="es-ES" sz="1800" b="1" dirty="0">
                <a:effectLst/>
                <a:highlight>
                  <a:srgbClr val="FFFF00"/>
                </a:highlight>
                <a:latin typeface="Times New Roman" panose="02020603050405020304" pitchFamily="18" charset="0"/>
                <a:ea typeface="Times New Roman" panose="02020603050405020304" pitchFamily="18" charset="0"/>
              </a:rPr>
              <a:t>INHUMAN INTELLIGENCE</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contributes efficiency, personalization, and analytic rigor, mentors add a layer of empathy, bespoke guidance, and socio-emotional cultivation.</a:t>
            </a:r>
          </a:p>
          <a:p>
            <a:pPr indent="107950" algn="just">
              <a:tabLst>
                <a:tab pos="107950" algn="l"/>
                <a:tab pos="180340" algn="l"/>
              </a:tabLs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indent="107950" algn="just">
              <a:tabLst>
                <a:tab pos="107950" algn="l"/>
                <a:tab pos="180340" algn="l"/>
              </a:tabLs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Collectively, they forge a more robust and impactful educational journey, equipping students to navigate an increasingly complex and evolving world.</a:t>
            </a:r>
            <a:endParaRPr lang="es-ES" sz="1800" dirty="0">
              <a:effectLst/>
              <a:latin typeface="Times New Roman" panose="02020603050405020304" pitchFamily="18" charset="0"/>
              <a:ea typeface="Times New Roman" panose="02020603050405020304" pitchFamily="18" charset="0"/>
            </a:endParaRPr>
          </a:p>
          <a:p>
            <a:pPr indent="274320" algn="just">
              <a:lnSpc>
                <a:spcPct val="150000"/>
              </a:lnSpc>
              <a:spcBef>
                <a:spcPts val="1200"/>
              </a:spcBef>
              <a:spcAft>
                <a:spcPts val="1200"/>
              </a:spcAft>
            </a:pPr>
            <a:endParaRPr lang="es-ES" sz="1800" dirty="0">
              <a:effectLst/>
              <a:latin typeface="Times New Roman" panose="02020603050405020304" pitchFamily="18" charset="0"/>
              <a:ea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fld id="{8A992C1D-2BFA-4AF9-ACBF-EB79A88E7C43}" type="slidenum">
              <a:rPr lang="en-GB" smtClean="0"/>
              <a:pPr/>
              <a:t>14</a:t>
            </a:fld>
            <a:endParaRPr lang="en-GB"/>
          </a:p>
        </p:txBody>
      </p:sp>
    </p:spTree>
    <p:extLst>
      <p:ext uri="{BB962C8B-B14F-4D97-AF65-F5344CB8AC3E}">
        <p14:creationId xmlns:p14="http://schemas.microsoft.com/office/powerpoint/2010/main" val="2878230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228600" algn="just">
              <a:lnSpc>
                <a:spcPct val="150000"/>
              </a:lnSpc>
              <a:spcBef>
                <a:spcPts val="1200"/>
              </a:spcBef>
              <a:spcAft>
                <a:spcPts val="1200"/>
              </a:spcAft>
            </a:pPr>
            <a:r>
              <a:rPr lang="es-ES" sz="1200" dirty="0">
                <a:solidFill>
                  <a:srgbClr val="000000"/>
                </a:solidFill>
                <a:effectLst/>
                <a:latin typeface="Times New Roman" panose="02020603050405020304" pitchFamily="18" charset="0"/>
                <a:ea typeface="Times New Roman" panose="02020603050405020304" pitchFamily="18" charset="0"/>
              </a:rPr>
              <a:t>A </a:t>
            </a:r>
            <a:r>
              <a:rPr lang="es-ES" sz="1200" dirty="0" err="1">
                <a:solidFill>
                  <a:srgbClr val="000000"/>
                </a:solidFill>
                <a:effectLst/>
                <a:latin typeface="Times New Roman" panose="02020603050405020304" pitchFamily="18" charset="0"/>
                <a:ea typeface="Times New Roman" panose="02020603050405020304" pitchFamily="18" charset="0"/>
              </a:rPr>
              <a:t>revision</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of</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the</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educational</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methods</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used</a:t>
            </a:r>
            <a:r>
              <a:rPr lang="es-ES" sz="1200" dirty="0">
                <a:solidFill>
                  <a:srgbClr val="000000"/>
                </a:solidFill>
                <a:effectLst/>
                <a:latin typeface="Times New Roman" panose="02020603050405020304" pitchFamily="18" charset="0"/>
                <a:ea typeface="Times New Roman" panose="02020603050405020304" pitchFamily="18" charset="0"/>
              </a:rPr>
              <a:t> so </a:t>
            </a:r>
            <a:r>
              <a:rPr lang="es-ES" sz="1200" dirty="0" err="1">
                <a:solidFill>
                  <a:srgbClr val="000000"/>
                </a:solidFill>
                <a:effectLst/>
                <a:latin typeface="Times New Roman" panose="02020603050405020304" pitchFamily="18" charset="0"/>
                <a:ea typeface="Times New Roman" panose="02020603050405020304" pitchFamily="18" charset="0"/>
              </a:rPr>
              <a:t>far</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is</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urgently</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needed</a:t>
            </a:r>
            <a:r>
              <a:rPr lang="es-ES" sz="1200" dirty="0">
                <a:solidFill>
                  <a:srgbClr val="000000"/>
                </a:solidFill>
                <a:effectLst/>
                <a:latin typeface="Times New Roman" panose="02020603050405020304" pitchFamily="18" charset="0"/>
                <a:ea typeface="Times New Roman" panose="02020603050405020304" pitchFamily="18" charset="0"/>
              </a:rPr>
              <a:t> in </a:t>
            </a:r>
            <a:r>
              <a:rPr lang="es-ES" sz="1200" dirty="0" err="1">
                <a:solidFill>
                  <a:srgbClr val="000000"/>
                </a:solidFill>
                <a:effectLst/>
                <a:latin typeface="Times New Roman" panose="02020603050405020304" pitchFamily="18" charset="0"/>
                <a:ea typeface="Times New Roman" panose="02020603050405020304" pitchFamily="18" charset="0"/>
              </a:rPr>
              <a:t>order</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to</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adapt</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the</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education</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system</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to</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multiculturalism</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globalisation</a:t>
            </a:r>
            <a:r>
              <a:rPr lang="es-ES" sz="1200" dirty="0">
                <a:solidFill>
                  <a:srgbClr val="000000"/>
                </a:solidFill>
                <a:effectLst/>
                <a:latin typeface="Times New Roman" panose="02020603050405020304" pitchFamily="18" charset="0"/>
                <a:ea typeface="Times New Roman" panose="02020603050405020304" pitchFamily="18" charset="0"/>
              </a:rPr>
              <a:t> and </a:t>
            </a:r>
            <a:r>
              <a:rPr lang="es-ES" sz="1200" dirty="0" err="1">
                <a:solidFill>
                  <a:srgbClr val="000000"/>
                </a:solidFill>
                <a:effectLst/>
                <a:latin typeface="Times New Roman" panose="02020603050405020304" pitchFamily="18" charset="0"/>
                <a:ea typeface="Times New Roman" panose="02020603050405020304" pitchFamily="18" charset="0"/>
              </a:rPr>
              <a:t>technological</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developments</a:t>
            </a:r>
            <a:r>
              <a:rPr lang="es-ES" sz="1200" dirty="0">
                <a:solidFill>
                  <a:srgbClr val="000000"/>
                </a:solidFill>
                <a:effectLst/>
                <a:latin typeface="Times New Roman" panose="02020603050405020304" pitchFamily="18" charset="0"/>
                <a:ea typeface="Times New Roman" panose="02020603050405020304" pitchFamily="18" charset="0"/>
              </a:rPr>
              <a:t>.</a:t>
            </a:r>
          </a:p>
          <a:p>
            <a:pPr indent="228600" algn="just">
              <a:lnSpc>
                <a:spcPct val="150000"/>
              </a:lnSpc>
              <a:spcBef>
                <a:spcPts val="1200"/>
              </a:spcBef>
              <a:spcAft>
                <a:spcPts val="1200"/>
              </a:spcAft>
            </a:pPr>
            <a:endParaRPr lang="es-ES" sz="1200" dirty="0">
              <a:solidFill>
                <a:srgbClr val="000000"/>
              </a:solidFill>
              <a:effectLst/>
              <a:latin typeface="Times New Roman" panose="02020603050405020304" pitchFamily="18" charset="0"/>
              <a:ea typeface="Times New Roman" panose="02020603050405020304" pitchFamily="18" charset="0"/>
            </a:endParaRPr>
          </a:p>
          <a:p>
            <a:pPr indent="228600" algn="just">
              <a:lnSpc>
                <a:spcPct val="150000"/>
              </a:lnSpc>
              <a:spcBef>
                <a:spcPts val="1200"/>
              </a:spcBef>
              <a:spcAft>
                <a:spcPts val="1200"/>
              </a:spcAft>
            </a:pP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The</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aim</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of</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education</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is</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to</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achieve</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the</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maximum</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development</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of</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the</a:t>
            </a:r>
            <a:r>
              <a:rPr lang="es-ES" sz="1200" dirty="0">
                <a:solidFill>
                  <a:srgbClr val="000000"/>
                </a:solidFill>
                <a:effectLst/>
                <a:latin typeface="Times New Roman" panose="02020603050405020304" pitchFamily="18" charset="0"/>
                <a:ea typeface="Times New Roman" panose="02020603050405020304" pitchFamily="18" charset="0"/>
              </a:rPr>
              <a:t> human </a:t>
            </a:r>
            <a:r>
              <a:rPr lang="es-ES" sz="1200" dirty="0" err="1">
                <a:solidFill>
                  <a:srgbClr val="000000"/>
                </a:solidFill>
                <a:effectLst/>
                <a:latin typeface="Times New Roman" panose="02020603050405020304" pitchFamily="18" charset="0"/>
                <a:ea typeface="Times New Roman" panose="02020603050405020304" pitchFamily="18" charset="0"/>
              </a:rPr>
              <a:t>being</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Each</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person</a:t>
            </a:r>
            <a:r>
              <a:rPr lang="es-ES" sz="1200" dirty="0">
                <a:solidFill>
                  <a:srgbClr val="000000"/>
                </a:solidFill>
                <a:effectLst/>
                <a:latin typeface="Times New Roman" panose="02020603050405020304" pitchFamily="18" charset="0"/>
                <a:ea typeface="Times New Roman" panose="02020603050405020304" pitchFamily="18" charset="0"/>
              </a:rPr>
              <a:t> has a </a:t>
            </a:r>
            <a:r>
              <a:rPr lang="es-ES" sz="1200" dirty="0" err="1">
                <a:solidFill>
                  <a:srgbClr val="000000"/>
                </a:solidFill>
                <a:effectLst/>
                <a:latin typeface="Times New Roman" panose="02020603050405020304" pitchFamily="18" charset="0"/>
                <a:ea typeface="Times New Roman" panose="02020603050405020304" pitchFamily="18" charset="0"/>
              </a:rPr>
              <a:t>unique</a:t>
            </a:r>
            <a:r>
              <a:rPr lang="es-ES" sz="1200" dirty="0">
                <a:solidFill>
                  <a:srgbClr val="000000"/>
                </a:solidFill>
                <a:effectLst/>
                <a:latin typeface="Times New Roman" panose="02020603050405020304" pitchFamily="18" charset="0"/>
                <a:ea typeface="Times New Roman" panose="02020603050405020304" pitchFamily="18" charset="0"/>
              </a:rPr>
              <a:t> personal </a:t>
            </a:r>
            <a:r>
              <a:rPr lang="es-ES" sz="1200" dirty="0" err="1">
                <a:solidFill>
                  <a:srgbClr val="000000"/>
                </a:solidFill>
                <a:effectLst/>
                <a:latin typeface="Times New Roman" panose="02020603050405020304" pitchFamily="18" charset="0"/>
                <a:ea typeface="Times New Roman" panose="02020603050405020304" pitchFamily="18" charset="0"/>
              </a:rPr>
              <a:t>development</a:t>
            </a:r>
            <a:r>
              <a:rPr lang="es-ES" sz="1200" dirty="0">
                <a:solidFill>
                  <a:srgbClr val="000000"/>
                </a:solidFill>
                <a:effectLst/>
                <a:latin typeface="Times New Roman" panose="02020603050405020304" pitchFamily="18" charset="0"/>
                <a:ea typeface="Times New Roman" panose="02020603050405020304" pitchFamily="18" charset="0"/>
              </a:rPr>
              <a:t> and </a:t>
            </a:r>
            <a:r>
              <a:rPr lang="es-ES" sz="1200" dirty="0" err="1">
                <a:solidFill>
                  <a:srgbClr val="000000"/>
                </a:solidFill>
                <a:effectLst/>
                <a:latin typeface="Times New Roman" panose="02020603050405020304" pitchFamily="18" charset="0"/>
                <a:ea typeface="Times New Roman" panose="02020603050405020304" pitchFamily="18" charset="0"/>
              </a:rPr>
              <a:t>requires</a:t>
            </a:r>
            <a:r>
              <a:rPr lang="es-ES" sz="1200" dirty="0">
                <a:solidFill>
                  <a:srgbClr val="000000"/>
                </a:solidFill>
                <a:effectLst/>
                <a:latin typeface="Times New Roman" panose="02020603050405020304" pitchFamily="18" charset="0"/>
                <a:ea typeface="Times New Roman" panose="02020603050405020304" pitchFamily="18" charset="0"/>
              </a:rPr>
              <a:t> a </a:t>
            </a:r>
            <a:r>
              <a:rPr lang="es-ES" sz="1200" dirty="0" err="1">
                <a:solidFill>
                  <a:srgbClr val="000000"/>
                </a:solidFill>
                <a:effectLst/>
                <a:latin typeface="Times New Roman" panose="02020603050405020304" pitchFamily="18" charset="0"/>
                <a:ea typeface="Times New Roman" panose="02020603050405020304" pitchFamily="18" charset="0"/>
              </a:rPr>
              <a:t>differentiated</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methodology</a:t>
            </a:r>
            <a:r>
              <a:rPr lang="es-ES" sz="1200" dirty="0">
                <a:solidFill>
                  <a:srgbClr val="000000"/>
                </a:solidFill>
                <a:effectLst/>
                <a:latin typeface="Times New Roman" panose="02020603050405020304" pitchFamily="18" charset="0"/>
                <a:ea typeface="Times New Roman" panose="02020603050405020304" pitchFamily="18" charset="0"/>
              </a:rPr>
              <a:t> in </a:t>
            </a:r>
            <a:r>
              <a:rPr lang="es-ES" sz="1200" dirty="0" err="1">
                <a:solidFill>
                  <a:srgbClr val="000000"/>
                </a:solidFill>
                <a:effectLst/>
                <a:latin typeface="Times New Roman" panose="02020603050405020304" pitchFamily="18" charset="0"/>
                <a:ea typeface="Times New Roman" panose="02020603050405020304" pitchFamily="18" charset="0"/>
              </a:rPr>
              <a:t>order</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to</a:t>
            </a:r>
            <a:r>
              <a:rPr lang="es-ES" sz="1200" dirty="0">
                <a:solidFill>
                  <a:srgbClr val="000000"/>
                </a:solidFill>
                <a:effectLst/>
                <a:latin typeface="Times New Roman" panose="02020603050405020304" pitchFamily="18" charset="0"/>
                <a:ea typeface="Times New Roman" panose="02020603050405020304" pitchFamily="18" charset="0"/>
              </a:rPr>
              <a:t> be </a:t>
            </a:r>
            <a:r>
              <a:rPr lang="es-ES" sz="1200" dirty="0" err="1">
                <a:solidFill>
                  <a:srgbClr val="000000"/>
                </a:solidFill>
                <a:effectLst/>
                <a:latin typeface="Times New Roman" panose="02020603050405020304" pitchFamily="18" charset="0"/>
                <a:ea typeface="Times New Roman" panose="02020603050405020304" pitchFamily="18" charset="0"/>
              </a:rPr>
              <a:t>able</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to</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achieve</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his</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or</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her</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development</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freely</a:t>
            </a:r>
            <a:r>
              <a:rPr lang="es-ES" sz="1200" dirty="0">
                <a:solidFill>
                  <a:srgbClr val="000000"/>
                </a:solidFill>
                <a:effectLst/>
                <a:latin typeface="Times New Roman" panose="02020603050405020304" pitchFamily="18" charset="0"/>
                <a:ea typeface="Times New Roman" panose="02020603050405020304" pitchFamily="18" charset="0"/>
              </a:rPr>
              <a:t>. </a:t>
            </a:r>
          </a:p>
          <a:p>
            <a:pPr indent="228600" algn="just">
              <a:lnSpc>
                <a:spcPct val="150000"/>
              </a:lnSpc>
              <a:spcBef>
                <a:spcPts val="1200"/>
              </a:spcBef>
              <a:spcAft>
                <a:spcPts val="1200"/>
              </a:spcAft>
            </a:pPr>
            <a:endParaRPr lang="es-ES" sz="1200" dirty="0">
              <a:solidFill>
                <a:srgbClr val="000000"/>
              </a:solidFill>
              <a:effectLst/>
              <a:latin typeface="Times New Roman" panose="02020603050405020304" pitchFamily="18" charset="0"/>
              <a:ea typeface="Times New Roman" panose="02020603050405020304" pitchFamily="18" charset="0"/>
            </a:endParaRPr>
          </a:p>
          <a:p>
            <a:pPr indent="228600" algn="just">
              <a:lnSpc>
                <a:spcPct val="150000"/>
              </a:lnSpc>
              <a:spcBef>
                <a:spcPts val="1200"/>
              </a:spcBef>
              <a:spcAft>
                <a:spcPts val="1200"/>
              </a:spcAft>
            </a:pPr>
            <a:r>
              <a:rPr lang="es-ES" sz="1200" dirty="0" err="1">
                <a:solidFill>
                  <a:srgbClr val="000000"/>
                </a:solidFill>
                <a:effectLst/>
                <a:latin typeface="Times New Roman" panose="02020603050405020304" pitchFamily="18" charset="0"/>
                <a:ea typeface="Times New Roman" panose="02020603050405020304" pitchFamily="18" charset="0"/>
              </a:rPr>
              <a:t>This</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individualised</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personalised</a:t>
            </a:r>
            <a:r>
              <a:rPr lang="es-ES" sz="1200" dirty="0">
                <a:solidFill>
                  <a:srgbClr val="000000"/>
                </a:solidFill>
                <a:effectLst/>
                <a:latin typeface="Times New Roman" panose="02020603050405020304" pitchFamily="18" charset="0"/>
                <a:ea typeface="Times New Roman" panose="02020603050405020304" pitchFamily="18" charset="0"/>
              </a:rPr>
              <a:t> and universal </a:t>
            </a:r>
            <a:r>
              <a:rPr lang="es-ES" sz="1200" dirty="0" err="1">
                <a:solidFill>
                  <a:srgbClr val="000000"/>
                </a:solidFill>
                <a:effectLst/>
                <a:latin typeface="Times New Roman" panose="02020603050405020304" pitchFamily="18" charset="0"/>
                <a:ea typeface="Times New Roman" panose="02020603050405020304" pitchFamily="18" charset="0"/>
              </a:rPr>
              <a:t>educational</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methodology</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requires</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the</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support</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of</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technology</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to</a:t>
            </a:r>
            <a:r>
              <a:rPr lang="es-ES" sz="1200" dirty="0">
                <a:solidFill>
                  <a:srgbClr val="000000"/>
                </a:solidFill>
                <a:effectLst/>
                <a:latin typeface="Times New Roman" panose="02020603050405020304" pitchFamily="18" charset="0"/>
                <a:ea typeface="Times New Roman" panose="02020603050405020304" pitchFamily="18" charset="0"/>
              </a:rPr>
              <a:t> be </a:t>
            </a:r>
            <a:r>
              <a:rPr lang="es-ES" sz="1200" dirty="0" err="1">
                <a:solidFill>
                  <a:srgbClr val="000000"/>
                </a:solidFill>
                <a:effectLst/>
                <a:latin typeface="Times New Roman" panose="02020603050405020304" pitchFamily="18" charset="0"/>
                <a:ea typeface="Times New Roman" panose="02020603050405020304" pitchFamily="18" charset="0"/>
              </a:rPr>
              <a:t>able</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to</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detect</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the</a:t>
            </a:r>
            <a:r>
              <a:rPr lang="es-ES" sz="1200" dirty="0">
                <a:solidFill>
                  <a:srgbClr val="000000"/>
                </a:solidFill>
                <a:effectLst/>
                <a:latin typeface="Times New Roman" panose="02020603050405020304" pitchFamily="18" charset="0"/>
                <a:ea typeface="Times New Roman" panose="02020603050405020304" pitchFamily="18" charset="0"/>
              </a:rPr>
              <a:t> natural </a:t>
            </a:r>
            <a:r>
              <a:rPr lang="es-ES" sz="1200" dirty="0" err="1">
                <a:solidFill>
                  <a:srgbClr val="000000"/>
                </a:solidFill>
                <a:effectLst/>
                <a:latin typeface="Times New Roman" panose="02020603050405020304" pitchFamily="18" charset="0"/>
                <a:ea typeface="Times New Roman" panose="02020603050405020304" pitchFamily="18" charset="0"/>
              </a:rPr>
              <a:t>talents</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of</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each</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student</a:t>
            </a:r>
            <a:r>
              <a:rPr lang="es-ES" sz="1200" dirty="0">
                <a:solidFill>
                  <a:srgbClr val="000000"/>
                </a:solidFill>
                <a:effectLst/>
                <a:latin typeface="Times New Roman" panose="02020603050405020304" pitchFamily="18" charset="0"/>
                <a:ea typeface="Times New Roman" panose="02020603050405020304" pitchFamily="18" charset="0"/>
              </a:rPr>
              <a:t> and </a:t>
            </a:r>
            <a:r>
              <a:rPr lang="es-ES" sz="1200" dirty="0" err="1">
                <a:solidFill>
                  <a:srgbClr val="000000"/>
                </a:solidFill>
                <a:effectLst/>
                <a:latin typeface="Times New Roman" panose="02020603050405020304" pitchFamily="18" charset="0"/>
                <a:ea typeface="Times New Roman" panose="02020603050405020304" pitchFamily="18" charset="0"/>
              </a:rPr>
              <a:t>to</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maximise</a:t>
            </a:r>
            <a:r>
              <a:rPr lang="es-ES" sz="1200" dirty="0">
                <a:solidFill>
                  <a:srgbClr val="000000"/>
                </a:solidFill>
                <a:effectLst/>
                <a:latin typeface="Times New Roman" panose="02020603050405020304" pitchFamily="18" charset="0"/>
                <a:ea typeface="Times New Roman" panose="02020603050405020304" pitchFamily="18" charset="0"/>
              </a:rPr>
              <a:t> </a:t>
            </a:r>
            <a:r>
              <a:rPr lang="es-ES" sz="1200" dirty="0" err="1">
                <a:solidFill>
                  <a:srgbClr val="000000"/>
                </a:solidFill>
                <a:effectLst/>
                <a:latin typeface="Times New Roman" panose="02020603050405020304" pitchFamily="18" charset="0"/>
                <a:ea typeface="Times New Roman" panose="02020603050405020304" pitchFamily="18" charset="0"/>
              </a:rPr>
              <a:t>them</a:t>
            </a:r>
            <a:r>
              <a:rPr lang="es-ES" sz="1200" dirty="0">
                <a:solidFill>
                  <a:srgbClr val="000000"/>
                </a:solidFill>
                <a:effectLst/>
                <a:latin typeface="Times New Roman" panose="02020603050405020304" pitchFamily="18" charset="0"/>
                <a:ea typeface="Times New Roman" panose="02020603050405020304" pitchFamily="18" charset="0"/>
              </a:rPr>
              <a:t>. </a:t>
            </a:r>
          </a:p>
          <a:p>
            <a:pPr indent="228600" algn="just">
              <a:lnSpc>
                <a:spcPct val="150000"/>
              </a:lnSpc>
              <a:spcBef>
                <a:spcPts val="1200"/>
              </a:spcBef>
              <a:spcAft>
                <a:spcPts val="1200"/>
              </a:spcAft>
            </a:pPr>
            <a:endParaRPr lang="es-ES" sz="1200" dirty="0">
              <a:effectLst/>
              <a:latin typeface="Times New Roman" panose="02020603050405020304" pitchFamily="18" charset="0"/>
              <a:ea typeface="Times New Roman" panose="02020603050405020304" pitchFamily="18" charset="0"/>
            </a:endParaRPr>
          </a:p>
          <a:p>
            <a:endParaRPr lang="es-ES" dirty="0"/>
          </a:p>
        </p:txBody>
      </p:sp>
      <p:sp>
        <p:nvSpPr>
          <p:cNvPr id="4" name="Marcador de número de diapositiva 3"/>
          <p:cNvSpPr>
            <a:spLocks noGrp="1"/>
          </p:cNvSpPr>
          <p:nvPr>
            <p:ph type="sldNum" sz="quarter" idx="5"/>
          </p:nvPr>
        </p:nvSpPr>
        <p:spPr/>
        <p:txBody>
          <a:bodyPr/>
          <a:lstStyle/>
          <a:p>
            <a:fld id="{8A992C1D-2BFA-4AF9-ACBF-EB79A88E7C43}" type="slidenum">
              <a:rPr lang="en-GB" smtClean="0"/>
              <a:pPr/>
              <a:t>15</a:t>
            </a:fld>
            <a:endParaRPr lang="en-GB"/>
          </a:p>
        </p:txBody>
      </p:sp>
    </p:spTree>
    <p:extLst>
      <p:ext uri="{BB962C8B-B14F-4D97-AF65-F5344CB8AC3E}">
        <p14:creationId xmlns:p14="http://schemas.microsoft.com/office/powerpoint/2010/main" val="3844285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273685" algn="just">
              <a:lnSpc>
                <a:spcPct val="150000"/>
              </a:lnSpc>
              <a:spcBef>
                <a:spcPts val="1200"/>
              </a:spcBef>
              <a:spcAft>
                <a:spcPts val="1200"/>
              </a:spcAft>
            </a:pPr>
            <a:r>
              <a:rPr lang="en-US" sz="1800" dirty="0">
                <a:effectLst/>
                <a:latin typeface="Times New Roman" panose="02020603050405020304" pitchFamily="18" charset="0"/>
                <a:ea typeface="Times New Roman" panose="02020603050405020304" pitchFamily="18" charset="0"/>
              </a:rPr>
              <a:t>Humanity is at an extraordinary moment in time.</a:t>
            </a:r>
          </a:p>
          <a:p>
            <a:pPr indent="273685" algn="just">
              <a:lnSpc>
                <a:spcPct val="150000"/>
              </a:lnSpc>
              <a:spcBef>
                <a:spcPts val="1200"/>
              </a:spcBef>
              <a:spcAft>
                <a:spcPts val="1200"/>
              </a:spcAft>
            </a:pPr>
            <a:endParaRPr lang="en-US" sz="1800" dirty="0">
              <a:effectLst/>
              <a:latin typeface="Times New Roman" panose="02020603050405020304" pitchFamily="18" charset="0"/>
              <a:ea typeface="Times New Roman" panose="02020603050405020304" pitchFamily="18" charset="0"/>
            </a:endParaRPr>
          </a:p>
          <a:p>
            <a:pPr indent="273685" algn="just">
              <a:lnSpc>
                <a:spcPct val="150000"/>
              </a:lnSpc>
              <a:spcBef>
                <a:spcPts val="1200"/>
              </a:spcBef>
              <a:spcAft>
                <a:spcPts val="1200"/>
              </a:spcAft>
            </a:pPr>
            <a:r>
              <a:rPr lang="en-US" sz="1800" dirty="0">
                <a:effectLst/>
                <a:latin typeface="Times New Roman" panose="02020603050405020304" pitchFamily="18" charset="0"/>
                <a:ea typeface="Times New Roman" panose="02020603050405020304" pitchFamily="18" charset="0"/>
              </a:rPr>
              <a:t> I</a:t>
            </a:r>
            <a:r>
              <a:rPr lang="es-ES" sz="1800" dirty="0">
                <a:effectLst/>
                <a:latin typeface="Times New Roman" panose="02020603050405020304" pitchFamily="18" charset="0"/>
                <a:ea typeface="Times New Roman" panose="02020603050405020304" pitchFamily="18" charset="0"/>
              </a:rPr>
              <a:t>t </a:t>
            </a:r>
            <a:r>
              <a:rPr lang="es-ES" sz="1800" dirty="0" err="1">
                <a:effectLst/>
                <a:latin typeface="Times New Roman" panose="02020603050405020304" pitchFamily="18" charset="0"/>
                <a:ea typeface="Times New Roman" panose="02020603050405020304" pitchFamily="18" charset="0"/>
              </a:rPr>
              <a:t>is</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clear</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that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there</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is</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an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accelerated</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evolution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affecting</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different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areas</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such</a:t>
            </a:r>
            <a:r>
              <a:rPr lang="es-ES" sz="1800" dirty="0">
                <a:effectLst/>
                <a:latin typeface="Times New Roman" panose="02020603050405020304" pitchFamily="18" charset="0"/>
                <a:ea typeface="Times New Roman" panose="02020603050405020304" pitchFamily="18" charset="0"/>
              </a:rPr>
              <a:t> as </a:t>
            </a:r>
            <a:r>
              <a:rPr lang="es-ES" sz="1800" dirty="0" err="1">
                <a:effectLst/>
                <a:latin typeface="Times New Roman" panose="02020603050405020304" pitchFamily="18" charset="0"/>
                <a:ea typeface="Times New Roman" panose="02020603050405020304" pitchFamily="18" charset="0"/>
              </a:rPr>
              <a:t>the</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information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society</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the</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knowledge</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society</a:t>
            </a:r>
            <a:r>
              <a:rPr lang="es-ES" sz="1800" dirty="0">
                <a:effectLst/>
                <a:latin typeface="Times New Roman" panose="02020603050405020304" pitchFamily="18" charset="0"/>
                <a:ea typeface="Times New Roman" panose="02020603050405020304" pitchFamily="18" charset="0"/>
              </a:rPr>
              <a:t> and </a:t>
            </a:r>
            <a:r>
              <a:rPr lang="es-ES" sz="1800" dirty="0" err="1">
                <a:effectLst/>
                <a:latin typeface="Times New Roman" panose="02020603050405020304" pitchFamily="18" charset="0"/>
                <a:ea typeface="Times New Roman" panose="02020603050405020304" pitchFamily="18" charset="0"/>
              </a:rPr>
              <a:t>technological</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advances</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which</a:t>
            </a:r>
            <a:r>
              <a:rPr lang="es-ES" sz="1800" dirty="0">
                <a:effectLst/>
                <a:latin typeface="Times New Roman" panose="02020603050405020304" pitchFamily="18" charset="0"/>
                <a:ea typeface="Times New Roman" panose="02020603050405020304" pitchFamily="18" charset="0"/>
              </a:rPr>
              <a:t> I </a:t>
            </a:r>
            <a:r>
              <a:rPr lang="es-ES" sz="1800" dirty="0" err="1">
                <a:effectLst/>
                <a:latin typeface="Times New Roman" panose="02020603050405020304" pitchFamily="18" charset="0"/>
                <a:ea typeface="Times New Roman" panose="02020603050405020304" pitchFamily="18" charset="0"/>
              </a:rPr>
              <a:t>have</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called</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the</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fourth</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infosociotechnological</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accelerated</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evolution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that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offers</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opportunities</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that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were</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unthinkable</a:t>
            </a:r>
            <a:r>
              <a:rPr lang="es-ES" sz="1800" dirty="0">
                <a:effectLst/>
                <a:latin typeface="Times New Roman" panose="02020603050405020304" pitchFamily="18" charset="0"/>
                <a:ea typeface="Times New Roman" panose="02020603050405020304" pitchFamily="18" charset="0"/>
              </a:rPr>
              <a:t> at </a:t>
            </a:r>
            <a:r>
              <a:rPr lang="es-ES" sz="1800" dirty="0" err="1">
                <a:effectLst/>
                <a:latin typeface="Times New Roman" panose="02020603050405020304" pitchFamily="18" charset="0"/>
                <a:ea typeface="Times New Roman" panose="02020603050405020304" pitchFamily="18" charset="0"/>
              </a:rPr>
              <a:t>the</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beginning</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of</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this</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century</a:t>
            </a:r>
            <a:r>
              <a:rPr lang="es-ES" sz="1800" dirty="0">
                <a:effectLst/>
                <a:latin typeface="Times New Roman" panose="02020603050405020304" pitchFamily="18" charset="0"/>
                <a:ea typeface="Times New Roman" panose="02020603050405020304" pitchFamily="18" charset="0"/>
              </a:rPr>
              <a:t>. </a:t>
            </a:r>
          </a:p>
          <a:p>
            <a:pPr indent="273685" algn="just">
              <a:lnSpc>
                <a:spcPct val="150000"/>
              </a:lnSpc>
              <a:spcBef>
                <a:spcPts val="1200"/>
              </a:spcBef>
              <a:spcAft>
                <a:spcPts val="1200"/>
              </a:spcAft>
            </a:pPr>
            <a:endParaRPr lang="es-ES" sz="1800" dirty="0">
              <a:effectLst/>
              <a:latin typeface="Times New Roman" panose="02020603050405020304" pitchFamily="18" charset="0"/>
              <a:ea typeface="Times New Roman" panose="02020603050405020304" pitchFamily="18" charset="0"/>
            </a:endParaRPr>
          </a:p>
          <a:p>
            <a:pPr indent="270510" algn="just">
              <a:lnSpc>
                <a:spcPct val="150000"/>
              </a:lnSpc>
              <a:spcBef>
                <a:spcPts val="1200"/>
              </a:spcBef>
              <a:spcAft>
                <a:spcPts val="1200"/>
              </a:spcAft>
            </a:pPr>
            <a:r>
              <a:rPr lang="es-ES" sz="1800" dirty="0" err="1">
                <a:solidFill>
                  <a:srgbClr val="000000"/>
                </a:solidFill>
                <a:effectLst/>
                <a:latin typeface="Times New Roman" panose="02020603050405020304" pitchFamily="18" charset="0"/>
                <a:ea typeface="Times New Roman" panose="02020603050405020304" pitchFamily="18" charset="0"/>
              </a:rPr>
              <a:t>Until</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now</a:t>
            </a:r>
            <a:r>
              <a:rPr lang="es-ES" sz="1800" dirty="0">
                <a:solidFill>
                  <a:srgbClr val="000000"/>
                </a:solidFill>
                <a:effectLst/>
                <a:latin typeface="Times New Roman" panose="02020603050405020304" pitchFamily="18" charset="0"/>
                <a:ea typeface="Times New Roman" panose="02020603050405020304" pitchFamily="18" charset="0"/>
              </a:rPr>
              <a:t>, S</a:t>
            </a:r>
            <a:r>
              <a:rPr lang="en-US" sz="1800" dirty="0" err="1">
                <a:solidFill>
                  <a:srgbClr val="000000"/>
                </a:solidFill>
                <a:effectLst/>
                <a:latin typeface="Times New Roman" panose="02020603050405020304" pitchFamily="18" charset="0"/>
                <a:ea typeface="Times New Roman" panose="02020603050405020304" pitchFamily="18" charset="0"/>
              </a:rPr>
              <a:t>tates</a:t>
            </a:r>
            <a:r>
              <a:rPr lang="en-US" sz="1800" dirty="0">
                <a:solidFill>
                  <a:srgbClr val="000000"/>
                </a:solidFill>
                <a:effectLst/>
                <a:latin typeface="Times New Roman" panose="02020603050405020304" pitchFamily="18" charset="0"/>
                <a:ea typeface="Times New Roman" panose="02020603050405020304" pitchFamily="18" charset="0"/>
              </a:rPr>
              <a:t> have controlled the education system in the belief that it was necessary to unify learning content. </a:t>
            </a:r>
          </a:p>
          <a:p>
            <a:pPr indent="270510" algn="just">
              <a:lnSpc>
                <a:spcPct val="150000"/>
              </a:lnSpc>
              <a:spcBef>
                <a:spcPts val="1200"/>
              </a:spcBef>
              <a:spcAft>
                <a:spcPts val="1200"/>
              </a:spcAft>
            </a:pPr>
            <a:endParaRPr lang="en-US" sz="1800" dirty="0">
              <a:solidFill>
                <a:srgbClr val="000000"/>
              </a:solidFill>
              <a:effectLst/>
              <a:latin typeface="Times New Roman" panose="02020603050405020304" pitchFamily="18" charset="0"/>
              <a:ea typeface="Times New Roman" panose="02020603050405020304" pitchFamily="18" charset="0"/>
            </a:endParaRPr>
          </a:p>
          <a:p>
            <a:pPr indent="270510" algn="just">
              <a:lnSpc>
                <a:spcPct val="150000"/>
              </a:lnSpc>
              <a:spcBef>
                <a:spcPts val="1200"/>
              </a:spcBef>
              <a:spcAft>
                <a:spcPts val="1200"/>
              </a:spcAft>
            </a:pPr>
            <a:r>
              <a:rPr lang="en-US" sz="1800" dirty="0">
                <a:solidFill>
                  <a:srgbClr val="000000"/>
                </a:solidFill>
                <a:effectLst/>
                <a:latin typeface="Times New Roman" panose="02020603050405020304" pitchFamily="18" charset="0"/>
                <a:ea typeface="Times New Roman" panose="02020603050405020304" pitchFamily="18" charset="0"/>
              </a:rPr>
              <a:t>In my opinion, </a:t>
            </a:r>
            <a:r>
              <a:rPr lang="es-ES" sz="1800" dirty="0" err="1">
                <a:solidFill>
                  <a:srgbClr val="000000"/>
                </a:solidFill>
                <a:effectLst/>
                <a:latin typeface="Times New Roman" panose="02020603050405020304" pitchFamily="18" charset="0"/>
                <a:ea typeface="Times New Roman" panose="02020603050405020304" pitchFamily="18" charset="0"/>
              </a:rPr>
              <a:t>It</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is</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clear</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that</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education</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for</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all</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must</a:t>
            </a:r>
            <a:r>
              <a:rPr lang="es-ES" sz="1800" dirty="0">
                <a:solidFill>
                  <a:srgbClr val="000000"/>
                </a:solidFill>
                <a:effectLst/>
                <a:latin typeface="Times New Roman" panose="02020603050405020304" pitchFamily="18" charset="0"/>
                <a:ea typeface="Times New Roman" panose="02020603050405020304" pitchFamily="18" charset="0"/>
              </a:rPr>
              <a:t> be </a:t>
            </a:r>
            <a:r>
              <a:rPr lang="es-ES" sz="1800" dirty="0" err="1">
                <a:solidFill>
                  <a:srgbClr val="000000"/>
                </a:solidFill>
                <a:effectLst/>
                <a:latin typeface="Times New Roman" panose="02020603050405020304" pitchFamily="18" charset="0"/>
                <a:ea typeface="Times New Roman" panose="02020603050405020304" pitchFamily="18" charset="0"/>
              </a:rPr>
              <a:t>guaranteed</a:t>
            </a:r>
            <a:r>
              <a:rPr lang="es-ES" sz="1800"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rPr>
              <a:t>In a </a:t>
            </a:r>
            <a:r>
              <a:rPr lang="en-US" sz="1800" dirty="0" err="1">
                <a:solidFill>
                  <a:srgbClr val="000000"/>
                </a:solidFill>
                <a:effectLst/>
                <a:latin typeface="Times New Roman" panose="02020603050405020304" pitchFamily="18" charset="0"/>
                <a:ea typeface="Times New Roman" panose="02020603050405020304" pitchFamily="18" charset="0"/>
              </a:rPr>
              <a:t>globalised</a:t>
            </a:r>
            <a:r>
              <a:rPr lang="en-US" sz="1800" dirty="0">
                <a:solidFill>
                  <a:srgbClr val="000000"/>
                </a:solidFill>
                <a:effectLst/>
                <a:latin typeface="Times New Roman" panose="02020603050405020304" pitchFamily="18" charset="0"/>
                <a:ea typeface="Times New Roman" panose="02020603050405020304" pitchFamily="18" charset="0"/>
              </a:rPr>
              <a:t> world it is impossible for the States to control the advance of technological developments. Therefore, there is a need a supranational agreements that included most of the important issues. </a:t>
            </a:r>
          </a:p>
          <a:p>
            <a:pPr indent="270510" algn="just">
              <a:lnSpc>
                <a:spcPct val="150000"/>
              </a:lnSpc>
              <a:spcBef>
                <a:spcPts val="1200"/>
              </a:spcBef>
              <a:spcAft>
                <a:spcPts val="1200"/>
              </a:spcAft>
            </a:pPr>
            <a:endParaRPr lang="en-US" sz="1800" dirty="0">
              <a:solidFill>
                <a:srgbClr val="000000"/>
              </a:solidFill>
              <a:effectLst/>
              <a:latin typeface="Times New Roman" panose="02020603050405020304" pitchFamily="18" charset="0"/>
              <a:ea typeface="Times New Roman" panose="02020603050405020304" pitchFamily="18" charset="0"/>
            </a:endParaRPr>
          </a:p>
          <a:p>
            <a:pPr indent="270510" algn="just">
              <a:lnSpc>
                <a:spcPct val="150000"/>
              </a:lnSpc>
              <a:spcBef>
                <a:spcPts val="1200"/>
              </a:spcBef>
              <a:spcAft>
                <a:spcPts val="1200"/>
              </a:spcAft>
            </a:pPr>
            <a:r>
              <a:rPr lang="en-US" sz="1800" dirty="0">
                <a:solidFill>
                  <a:srgbClr val="000000"/>
                </a:solidFill>
                <a:effectLst/>
                <a:latin typeface="Times New Roman" panose="02020603050405020304" pitchFamily="18" charset="0"/>
                <a:ea typeface="Times New Roman" panose="02020603050405020304" pitchFamily="18" charset="0"/>
              </a:rPr>
              <a:t>One of these is education. It is clear that the education system must take advantage of technological development in order to improve human skills to their highest level. As I have already said, the objectives of good teaching and learning means the true development of the human personality takes place and for this it is necessary to be sure that each person requires individualized learning for his or her own development.</a:t>
            </a:r>
          </a:p>
          <a:p>
            <a:endParaRPr lang="es-ES" dirty="0"/>
          </a:p>
        </p:txBody>
      </p:sp>
      <p:sp>
        <p:nvSpPr>
          <p:cNvPr id="4" name="Marcador de número de diapositiva 3"/>
          <p:cNvSpPr>
            <a:spLocks noGrp="1"/>
          </p:cNvSpPr>
          <p:nvPr>
            <p:ph type="sldNum" sz="quarter" idx="5"/>
          </p:nvPr>
        </p:nvSpPr>
        <p:spPr/>
        <p:txBody>
          <a:bodyPr/>
          <a:lstStyle/>
          <a:p>
            <a:fld id="{8A992C1D-2BFA-4AF9-ACBF-EB79A88E7C43}" type="slidenum">
              <a:rPr lang="en-GB" smtClean="0"/>
              <a:pPr/>
              <a:t>16</a:t>
            </a:fld>
            <a:endParaRPr lang="en-GB"/>
          </a:p>
        </p:txBody>
      </p:sp>
    </p:spTree>
    <p:extLst>
      <p:ext uri="{BB962C8B-B14F-4D97-AF65-F5344CB8AC3E}">
        <p14:creationId xmlns:p14="http://schemas.microsoft.com/office/powerpoint/2010/main" val="3598218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If we really want to eliminate illiteracy throughout humanity, it is necessary to reach an international agreement, as I said before. </a:t>
            </a:r>
          </a:p>
          <a:p>
            <a:endParaRPr lang="en-US" dirty="0"/>
          </a:p>
          <a:p>
            <a:r>
              <a:rPr lang="en-US" dirty="0"/>
              <a:t>This agreement must not only go beyond the borders of the States but also beyond the decisions of international organizations, since it should not depend exclusively on the competence of the public sector.  </a:t>
            </a:r>
          </a:p>
          <a:p>
            <a:endParaRPr lang="en-US" dirty="0"/>
          </a:p>
          <a:p>
            <a:r>
              <a:rPr lang="en-US" dirty="0"/>
              <a:t>It should be remembered that investment in education is the true engine of growth and competitiveness of any state. If we could get the private companies that control the technological development of artificial intelligence and robotics to reach an agreement to liberalize the use of the Internet at optimal speeds. And if at the same time educational content is liberalized. Then these changes would bring about a cultural and social economic development in all of humanity unimaginable until now.</a:t>
            </a:r>
          </a:p>
          <a:p>
            <a:endParaRPr lang="en-US" dirty="0"/>
          </a:p>
          <a:p>
            <a:r>
              <a:rPr lang="en-US" dirty="0"/>
              <a:t>I believe that the private sector is already aware of this. I do not consider it a utopia; I think we are closer to achieving it than in past decades. </a:t>
            </a:r>
            <a:endParaRPr lang="es-ES" dirty="0"/>
          </a:p>
        </p:txBody>
      </p:sp>
      <p:sp>
        <p:nvSpPr>
          <p:cNvPr id="4" name="Marcador de número de diapositiva 3"/>
          <p:cNvSpPr>
            <a:spLocks noGrp="1"/>
          </p:cNvSpPr>
          <p:nvPr>
            <p:ph type="sldNum" sz="quarter" idx="5"/>
          </p:nvPr>
        </p:nvSpPr>
        <p:spPr/>
        <p:txBody>
          <a:bodyPr/>
          <a:lstStyle/>
          <a:p>
            <a:fld id="{8A992C1D-2BFA-4AF9-ACBF-EB79A88E7C43}" type="slidenum">
              <a:rPr lang="en-GB" smtClean="0"/>
              <a:pPr/>
              <a:t>17</a:t>
            </a:fld>
            <a:endParaRPr lang="en-GB"/>
          </a:p>
        </p:txBody>
      </p:sp>
    </p:spTree>
    <p:extLst>
      <p:ext uri="{BB962C8B-B14F-4D97-AF65-F5344CB8AC3E}">
        <p14:creationId xmlns:p14="http://schemas.microsoft.com/office/powerpoint/2010/main" val="1630140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270510" algn="just">
              <a:lnSpc>
                <a:spcPct val="150000"/>
              </a:lnSpc>
              <a:spcBef>
                <a:spcPts val="1200"/>
              </a:spcBef>
              <a:spcAft>
                <a:spcPts val="1200"/>
              </a:spcAft>
            </a:pPr>
            <a:r>
              <a:rPr lang="en-US" sz="1800">
                <a:solidFill>
                  <a:srgbClr val="000000"/>
                </a:solidFill>
                <a:effectLst/>
                <a:latin typeface="Times New Roman" panose="02020603050405020304" pitchFamily="18" charset="0"/>
                <a:ea typeface="Times New Roman" panose="02020603050405020304" pitchFamily="18" charset="0"/>
              </a:rPr>
              <a:t>The state must guarantee education for all. And must also guarantee the incorporation of inhuman intelligence and robotization in the classroom.  In this way, States will be able to give equal opportunities in access to these technologies in order to try to have a true balance of social justice in the new world of information and knowledge in which we live.</a:t>
            </a:r>
          </a:p>
          <a:p>
            <a:pPr indent="270510" algn="just">
              <a:lnSpc>
                <a:spcPct val="150000"/>
              </a:lnSpc>
              <a:spcBef>
                <a:spcPts val="1200"/>
              </a:spcBef>
              <a:spcAft>
                <a:spcPts val="1200"/>
              </a:spcAft>
            </a:pPr>
            <a:endParaRPr lang="en-US" sz="1800">
              <a:solidFill>
                <a:srgbClr val="000000"/>
              </a:solidFill>
              <a:effectLst/>
              <a:latin typeface="Times New Roman" panose="02020603050405020304" pitchFamily="18" charset="0"/>
              <a:ea typeface="Times New Roman" panose="02020603050405020304" pitchFamily="18" charset="0"/>
            </a:endParaRPr>
          </a:p>
          <a:p>
            <a:pPr indent="270510" algn="just">
              <a:lnSpc>
                <a:spcPct val="150000"/>
              </a:lnSpc>
              <a:spcBef>
                <a:spcPts val="1200"/>
              </a:spcBef>
              <a:spcAft>
                <a:spcPts val="1200"/>
              </a:spcAft>
            </a:pPr>
            <a:r>
              <a:rPr lang="en-US" sz="1800">
                <a:solidFill>
                  <a:srgbClr val="000000"/>
                </a:solidFill>
                <a:effectLst/>
                <a:latin typeface="Times New Roman" panose="02020603050405020304" pitchFamily="18" charset="0"/>
                <a:ea typeface="Times New Roman" panose="02020603050405020304" pitchFamily="18" charset="0"/>
              </a:rPr>
              <a:t>Without education there can be no freedom, and without freedom there can be no equality, and without equality there can be no happiness. </a:t>
            </a:r>
          </a:p>
          <a:p>
            <a:pPr indent="270510" algn="just">
              <a:lnSpc>
                <a:spcPct val="150000"/>
              </a:lnSpc>
              <a:spcBef>
                <a:spcPts val="1200"/>
              </a:spcBef>
              <a:spcAft>
                <a:spcPts val="1200"/>
              </a:spcAft>
            </a:pPr>
            <a:endParaRPr lang="en-US" sz="1800">
              <a:solidFill>
                <a:srgbClr val="000000"/>
              </a:solidFill>
              <a:effectLst/>
              <a:latin typeface="Times New Roman" panose="02020603050405020304" pitchFamily="18" charset="0"/>
              <a:ea typeface="Times New Roman" panose="02020603050405020304" pitchFamily="18" charset="0"/>
            </a:endParaRPr>
          </a:p>
          <a:p>
            <a:pPr indent="270510" algn="just">
              <a:lnSpc>
                <a:spcPct val="150000"/>
              </a:lnSpc>
              <a:spcBef>
                <a:spcPts val="1200"/>
              </a:spcBef>
              <a:spcAft>
                <a:spcPts val="1200"/>
              </a:spcAft>
            </a:pPr>
            <a:r>
              <a:rPr lang="en-US" sz="1800">
                <a:solidFill>
                  <a:srgbClr val="000000"/>
                </a:solidFill>
                <a:effectLst/>
                <a:latin typeface="Times New Roman" panose="02020603050405020304" pitchFamily="18" charset="0"/>
                <a:ea typeface="Times New Roman" panose="02020603050405020304" pitchFamily="18" charset="0"/>
              </a:rPr>
              <a:t>From my point of view, we need to use the potential for technological development. That is vital for humanity and for realizing the maximum development of the human personality in an individualized way.</a:t>
            </a:r>
          </a:p>
          <a:p>
            <a:pPr indent="270510" algn="just">
              <a:lnSpc>
                <a:spcPct val="150000"/>
              </a:lnSpc>
              <a:spcBef>
                <a:spcPts val="1200"/>
              </a:spcBef>
              <a:spcAft>
                <a:spcPts val="1200"/>
              </a:spcAft>
            </a:pPr>
            <a:endParaRPr lang="en-US" sz="1800">
              <a:solidFill>
                <a:srgbClr val="000000"/>
              </a:solidFill>
              <a:effectLst/>
              <a:latin typeface="Times New Roman" panose="02020603050405020304" pitchFamily="18" charset="0"/>
              <a:ea typeface="Times New Roman" panose="02020603050405020304" pitchFamily="18" charset="0"/>
            </a:endParaRPr>
          </a:p>
          <a:p>
            <a:pPr indent="270510" algn="just">
              <a:lnSpc>
                <a:spcPct val="150000"/>
              </a:lnSpc>
              <a:spcBef>
                <a:spcPts val="1200"/>
              </a:spcBef>
              <a:spcAft>
                <a:spcPts val="1200"/>
              </a:spcAft>
            </a:pPr>
            <a:r>
              <a:rPr lang="en-US" sz="1800">
                <a:solidFill>
                  <a:srgbClr val="000000"/>
                </a:solidFill>
                <a:effectLst/>
                <a:latin typeface="Times New Roman" panose="02020603050405020304" pitchFamily="18" charset="0"/>
                <a:ea typeface="Times New Roman" panose="02020603050405020304" pitchFamily="18" charset="0"/>
              </a:rPr>
              <a:t>In order to get a change of teaching methodology is necessary involve not only the States but all so private enterprise.</a:t>
            </a:r>
          </a:p>
          <a:p>
            <a:pPr indent="270510" algn="just">
              <a:lnSpc>
                <a:spcPct val="150000"/>
              </a:lnSpc>
              <a:spcBef>
                <a:spcPts val="1200"/>
              </a:spcBef>
              <a:spcAft>
                <a:spcPts val="1200"/>
              </a:spcAft>
            </a:pPr>
            <a:endParaRPr lang="en-US" sz="1800">
              <a:solidFill>
                <a:srgbClr val="000000"/>
              </a:solidFill>
              <a:effectLst/>
              <a:latin typeface="Times New Roman" panose="02020603050405020304" pitchFamily="18" charset="0"/>
              <a:ea typeface="Times New Roman" panose="02020603050405020304" pitchFamily="18" charset="0"/>
            </a:endParaRPr>
          </a:p>
          <a:p>
            <a:pPr indent="270510" algn="just">
              <a:lnSpc>
                <a:spcPct val="150000"/>
              </a:lnSpc>
              <a:spcBef>
                <a:spcPts val="1200"/>
              </a:spcBef>
              <a:spcAft>
                <a:spcPts val="1200"/>
              </a:spcAft>
            </a:pPr>
            <a:r>
              <a:rPr lang="en-US" sz="1800">
                <a:solidFill>
                  <a:srgbClr val="000000"/>
                </a:solidFill>
                <a:effectLst/>
                <a:latin typeface="Times New Roman" panose="02020603050405020304" pitchFamily="18" charset="0"/>
                <a:ea typeface="Times New Roman" panose="02020603050405020304" pitchFamily="18" charset="0"/>
              </a:rPr>
              <a:t>As Socrates said, wisdom does not consist in the accumulation of knowledge but in the revision of existing knowledge to arrive at new one. A change in the current education system for  adapting us to current and future circumstances is a necessity and an obligation of the States.</a:t>
            </a:r>
          </a:p>
          <a:p>
            <a:pPr indent="270510" algn="just">
              <a:lnSpc>
                <a:spcPct val="150000"/>
              </a:lnSpc>
              <a:spcBef>
                <a:spcPts val="1200"/>
              </a:spcBef>
              <a:spcAft>
                <a:spcPts val="1200"/>
              </a:spcAft>
            </a:pPr>
            <a:endParaRPr lang="en-US" sz="1800">
              <a:solidFill>
                <a:srgbClr val="000000"/>
              </a:solidFill>
              <a:effectLst/>
              <a:latin typeface="Times New Roman" panose="02020603050405020304" pitchFamily="18" charset="0"/>
              <a:ea typeface="Times New Roman" panose="02020603050405020304" pitchFamily="18" charset="0"/>
            </a:endParaRPr>
          </a:p>
          <a:p>
            <a:pPr indent="270510" algn="just">
              <a:lnSpc>
                <a:spcPct val="150000"/>
              </a:lnSpc>
              <a:spcBef>
                <a:spcPts val="1200"/>
              </a:spcBef>
              <a:spcAft>
                <a:spcPts val="1200"/>
              </a:spcAft>
            </a:pPr>
            <a:r>
              <a:rPr lang="en-US" sz="1800">
                <a:solidFill>
                  <a:srgbClr val="000000"/>
                </a:solidFill>
                <a:effectLst/>
                <a:latin typeface="Times New Roman" panose="02020603050405020304" pitchFamily="18" charset="0"/>
                <a:ea typeface="Times New Roman" panose="02020603050405020304" pitchFamily="18" charset="0"/>
              </a:rPr>
              <a:t>I am convinced that we are already changing Era. We have left behind the Contemporary Era and we are beginning the Fully Human Era where a dignified life can be guaranteed thanks to technological developments.</a:t>
            </a:r>
          </a:p>
          <a:p>
            <a:pPr indent="270510" algn="just">
              <a:lnSpc>
                <a:spcPct val="150000"/>
              </a:lnSpc>
              <a:spcBef>
                <a:spcPts val="1200"/>
              </a:spcBef>
              <a:spcAft>
                <a:spcPts val="1200"/>
              </a:spcAft>
            </a:pPr>
            <a:endParaRPr lang="en-US" sz="1800">
              <a:solidFill>
                <a:srgbClr val="000000"/>
              </a:solidFill>
              <a:effectLst/>
              <a:latin typeface="Times New Roman" panose="02020603050405020304" pitchFamily="18" charset="0"/>
              <a:ea typeface="Times New Roman" panose="02020603050405020304" pitchFamily="18" charset="0"/>
            </a:endParaRPr>
          </a:p>
          <a:p>
            <a:pPr indent="270510" algn="just">
              <a:lnSpc>
                <a:spcPct val="150000"/>
              </a:lnSpc>
              <a:spcBef>
                <a:spcPts val="1200"/>
              </a:spcBef>
              <a:spcAft>
                <a:spcPts val="1200"/>
              </a:spcAft>
            </a:pPr>
            <a:r>
              <a:rPr lang="en-US" sz="1800">
                <a:solidFill>
                  <a:srgbClr val="000000"/>
                </a:solidFill>
                <a:effectLst/>
                <a:latin typeface="Times New Roman" panose="02020603050405020304" pitchFamily="18" charset="0"/>
                <a:ea typeface="Times New Roman" panose="02020603050405020304" pitchFamily="18" charset="0"/>
              </a:rPr>
              <a:t>The human is not an animal to be instructed, educated and trained with presents or punishments. The human is an animal who must be given reasons to develop his/her personality so that She/he can become an active and happy citizen in  society.</a:t>
            </a:r>
          </a:p>
          <a:p>
            <a:pPr indent="270510" algn="just">
              <a:lnSpc>
                <a:spcPct val="150000"/>
              </a:lnSpc>
              <a:spcBef>
                <a:spcPts val="1200"/>
              </a:spcBef>
              <a:spcAft>
                <a:spcPts val="1200"/>
              </a:spcAft>
            </a:pPr>
            <a:endParaRPr lang="es-ES" sz="1800">
              <a:solidFill>
                <a:srgbClr val="000000"/>
              </a:solidFill>
              <a:effectLst/>
              <a:latin typeface="Times New Roman" panose="02020603050405020304" pitchFamily="18" charset="0"/>
              <a:ea typeface="Times New Roman" panose="02020603050405020304" pitchFamily="18" charset="0"/>
            </a:endParaRPr>
          </a:p>
          <a:p>
            <a:pPr indent="270510" algn="just">
              <a:lnSpc>
                <a:spcPct val="150000"/>
              </a:lnSpc>
              <a:spcBef>
                <a:spcPts val="1200"/>
              </a:spcBef>
              <a:spcAft>
                <a:spcPts val="1200"/>
              </a:spcAft>
            </a:pPr>
            <a:endParaRPr lang="es-ES" sz="1800">
              <a:solidFill>
                <a:srgbClr val="000000"/>
              </a:solidFill>
              <a:effectLst/>
              <a:latin typeface="Times New Roman" panose="02020603050405020304" pitchFamily="18" charset="0"/>
              <a:ea typeface="Times New Roman" panose="02020603050405020304" pitchFamily="18" charset="0"/>
            </a:endParaRPr>
          </a:p>
          <a:p>
            <a:endParaRPr lang="es-ES"/>
          </a:p>
        </p:txBody>
      </p:sp>
      <p:sp>
        <p:nvSpPr>
          <p:cNvPr id="4" name="Marcador de número de diapositiva 3"/>
          <p:cNvSpPr>
            <a:spLocks noGrp="1"/>
          </p:cNvSpPr>
          <p:nvPr>
            <p:ph type="sldNum" sz="quarter" idx="5"/>
          </p:nvPr>
        </p:nvSpPr>
        <p:spPr/>
        <p:txBody>
          <a:bodyPr/>
          <a:lstStyle/>
          <a:p>
            <a:fld id="{8A992C1D-2BFA-4AF9-ACBF-EB79A88E7C43}" type="slidenum">
              <a:rPr lang="en-GB" smtClean="0"/>
              <a:pPr/>
              <a:t>18</a:t>
            </a:fld>
            <a:endParaRPr lang="en-GB"/>
          </a:p>
        </p:txBody>
      </p:sp>
    </p:spTree>
    <p:extLst>
      <p:ext uri="{BB962C8B-B14F-4D97-AF65-F5344CB8AC3E}">
        <p14:creationId xmlns:p14="http://schemas.microsoft.com/office/powerpoint/2010/main" val="404222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t>Thank you very much for listening to me.  Here you have my e-mail, in case you want to contact me, I have also put some links to the articles I have been publishing. I am at your disposal for any clarification or development of any of the points I have touched on in this presentation.</a:t>
            </a:r>
          </a:p>
          <a:p>
            <a:endParaRPr lang="en-US"/>
          </a:p>
        </p:txBody>
      </p:sp>
      <p:sp>
        <p:nvSpPr>
          <p:cNvPr id="4" name="Marcador de número de diapositiva 3"/>
          <p:cNvSpPr>
            <a:spLocks noGrp="1"/>
          </p:cNvSpPr>
          <p:nvPr>
            <p:ph type="sldNum" sz="quarter" idx="5"/>
          </p:nvPr>
        </p:nvSpPr>
        <p:spPr/>
        <p:txBody>
          <a:bodyPr/>
          <a:lstStyle/>
          <a:p>
            <a:fld id="{8A992C1D-2BFA-4AF9-ACBF-EB79A88E7C43}" type="slidenum">
              <a:rPr lang="en-GB" smtClean="0"/>
              <a:pPr/>
              <a:t>19</a:t>
            </a:fld>
            <a:endParaRPr lang="en-GB"/>
          </a:p>
        </p:txBody>
      </p:sp>
    </p:spTree>
    <p:extLst>
      <p:ext uri="{BB962C8B-B14F-4D97-AF65-F5344CB8AC3E}">
        <p14:creationId xmlns:p14="http://schemas.microsoft.com/office/powerpoint/2010/main" val="300649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As you can see, this presentation is divided into 5 sections.</a:t>
            </a:r>
          </a:p>
          <a:p>
            <a:endParaRPr lang="en-US" dirty="0"/>
          </a:p>
          <a:p>
            <a:r>
              <a:rPr lang="en-US" dirty="0"/>
              <a:t> At the beginning I will introduce some key concepts before moving to section two where we will discuses the importance of the right to education. Next, I will share the academic and professional benefits of mentorship . In the fourth sections we will see the role of Artificial Intelligence in educational spaces. </a:t>
            </a:r>
          </a:p>
          <a:p>
            <a:endParaRPr lang="en-US" dirty="0"/>
          </a:p>
          <a:p>
            <a:r>
              <a:rPr lang="en-US" dirty="0"/>
              <a:t>And finally, I will present my proposal of combining mentorship and AI to develop students today. </a:t>
            </a:r>
          </a:p>
          <a:p>
            <a:endParaRPr lang="en-US" dirty="0"/>
          </a:p>
          <a:p>
            <a:endParaRPr lang="es-ES" dirty="0"/>
          </a:p>
        </p:txBody>
      </p:sp>
      <p:sp>
        <p:nvSpPr>
          <p:cNvPr id="4" name="Marcador de número de diapositiva 3"/>
          <p:cNvSpPr>
            <a:spLocks noGrp="1"/>
          </p:cNvSpPr>
          <p:nvPr>
            <p:ph type="sldNum" sz="quarter" idx="5"/>
          </p:nvPr>
        </p:nvSpPr>
        <p:spPr/>
        <p:txBody>
          <a:bodyPr/>
          <a:lstStyle/>
          <a:p>
            <a:fld id="{8A992C1D-2BFA-4AF9-ACBF-EB79A88E7C43}" type="slidenum">
              <a:rPr lang="en-GB" smtClean="0"/>
              <a:pPr/>
              <a:t>2</a:t>
            </a:fld>
            <a:endParaRPr lang="en-GB"/>
          </a:p>
        </p:txBody>
      </p:sp>
    </p:spTree>
    <p:extLst>
      <p:ext uri="{BB962C8B-B14F-4D97-AF65-F5344CB8AC3E}">
        <p14:creationId xmlns:p14="http://schemas.microsoft.com/office/powerpoint/2010/main" val="3838028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start with the introduction. As you can see in this slide,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Technology</a:t>
            </a:r>
            <a:r>
              <a:rPr lang="es-ES" sz="1800" dirty="0">
                <a:effectLst/>
                <a:latin typeface="Calibri" panose="020F0502020204030204" pitchFamily="34" charset="0"/>
                <a:ea typeface="Calibri" panose="020F0502020204030204" pitchFamily="34" charset="0"/>
                <a:cs typeface="Times New Roman" panose="02020603050405020304" pitchFamily="18" charset="0"/>
              </a:rPr>
              <a:t> has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impacted</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human development, </a:t>
            </a: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a recent article that I published that you can access through this QR, I have referred to artificial Intelligence through another term, namely, </a:t>
            </a:r>
            <a:r>
              <a:rPr lang="es-ES" sz="1800" dirty="0">
                <a:effectLst/>
                <a:latin typeface="Calibri" panose="020F0502020204030204" pitchFamily="34" charset="0"/>
                <a:ea typeface="Calibri" panose="020F0502020204030204" pitchFamily="34" charset="0"/>
                <a:cs typeface="Times New Roman" panose="02020603050405020304" pitchFamily="18" charset="0"/>
              </a:rPr>
              <a:t>inhuman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intelligence</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This</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kind</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intelligece</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even</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its</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earliest</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stages</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is</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already</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unstoppable</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err="1">
                <a:effectLst/>
                <a:latin typeface="Calibri" panose="020F0502020204030204" pitchFamily="34" charset="0"/>
                <a:ea typeface="Calibri" panose="020F0502020204030204" pitchFamily="34" charset="0"/>
                <a:cs typeface="Times New Roman" panose="02020603050405020304" pitchFamily="18" charset="0"/>
              </a:rPr>
              <a:t>First</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all</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development</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800" dirty="0">
                <a:effectLst/>
                <a:latin typeface="Calibri" panose="020F0502020204030204" pitchFamily="34" charset="0"/>
                <a:ea typeface="Calibri" panose="020F0502020204030204" pitchFamily="34" charset="0"/>
                <a:cs typeface="Times New Roman" panose="02020603050405020304" pitchFamily="18" charset="0"/>
              </a:rPr>
              <a:t> Inhuman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Intelligence</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was</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intended</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make</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people's</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lives</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easier</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second</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is</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that</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objectives</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any</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democratic</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society</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must</a:t>
            </a:r>
            <a:r>
              <a:rPr lang="es-ES" sz="1800" dirty="0">
                <a:effectLst/>
                <a:latin typeface="Calibri" panose="020F0502020204030204" pitchFamily="34" charset="0"/>
                <a:ea typeface="Calibri" panose="020F0502020204030204" pitchFamily="34" charset="0"/>
                <a:cs typeface="Times New Roman" panose="02020603050405020304" pitchFamily="18" charset="0"/>
              </a:rPr>
              <a:t> be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aligned</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with</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respect</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for</a:t>
            </a:r>
            <a:r>
              <a:rPr lang="es-ES" sz="1800" dirty="0">
                <a:effectLst/>
                <a:latin typeface="Calibri" panose="020F0502020204030204" pitchFamily="34" charset="0"/>
                <a:ea typeface="Calibri" panose="020F0502020204030204" pitchFamily="34" charset="0"/>
                <a:cs typeface="Times New Roman" panose="02020603050405020304" pitchFamily="18" charset="0"/>
              </a:rPr>
              <a:t> human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rights</a:t>
            </a:r>
            <a:r>
              <a:rPr lang="es-ES"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In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this</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presentation</a:t>
            </a:r>
            <a:r>
              <a:rPr lang="es-ES" sz="1800" dirty="0">
                <a:effectLst/>
                <a:latin typeface="Calibri" panose="020F0502020204030204" pitchFamily="34" charset="0"/>
                <a:ea typeface="Calibri" panose="020F0502020204030204" pitchFamily="34" charset="0"/>
                <a:cs typeface="Times New Roman" panose="02020603050405020304" pitchFamily="18" charset="0"/>
              </a:rPr>
              <a:t> I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analyze</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Inhuman</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b="1" dirty="0" err="1">
                <a:effectLst/>
                <a:latin typeface="Calibri" panose="020F0502020204030204" pitchFamily="34" charset="0"/>
                <a:ea typeface="Calibri" panose="020F0502020204030204" pitchFamily="34" charset="0"/>
                <a:cs typeface="Times New Roman" panose="02020603050405020304" pitchFamily="18" charset="0"/>
              </a:rPr>
              <a:t>Intelligence</a:t>
            </a:r>
            <a:r>
              <a:rPr lang="es-ES" sz="1800" dirty="0">
                <a:effectLst/>
                <a:latin typeface="Calibri" panose="020F0502020204030204" pitchFamily="34" charset="0"/>
                <a:ea typeface="Calibri" panose="020F0502020204030204" pitchFamily="34" charset="0"/>
                <a:cs typeface="Times New Roman" panose="02020603050405020304" pitchFamily="18" charset="0"/>
              </a:rPr>
              <a:t> and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its</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possible</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interaction</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with</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right</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education</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assess</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esses</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whether</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technological</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developments</a:t>
            </a:r>
            <a:r>
              <a:rPr lang="es-ES" sz="1800" dirty="0">
                <a:effectLst/>
                <a:latin typeface="Calibri" panose="020F0502020204030204" pitchFamily="34" charset="0"/>
                <a:ea typeface="Calibri" panose="020F0502020204030204" pitchFamily="34" charset="0"/>
                <a:cs typeface="Times New Roman" panose="02020603050405020304" pitchFamily="18" charset="0"/>
              </a:rPr>
              <a:t> can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become</a:t>
            </a:r>
            <a:r>
              <a:rPr lang="es-ES" sz="1800" dirty="0">
                <a:effectLst/>
                <a:latin typeface="Calibri" panose="020F0502020204030204" pitchFamily="34" charset="0"/>
                <a:ea typeface="Calibri" panose="020F0502020204030204" pitchFamily="34" charset="0"/>
                <a:cs typeface="Times New Roman" panose="02020603050405020304" pitchFamily="18" charset="0"/>
              </a:rPr>
              <a:t> true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allies</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alais</a:t>
            </a:r>
            <a:r>
              <a:rPr lang="es-ES" sz="1800" dirty="0">
                <a:effectLst/>
                <a:latin typeface="Calibri" panose="020F0502020204030204" pitchFamily="34" charset="0"/>
                <a:ea typeface="Calibri" panose="020F0502020204030204" pitchFamily="34" charset="0"/>
                <a:cs typeface="Times New Roman" panose="02020603050405020304" pitchFamily="18" charset="0"/>
              </a:rPr>
              <a:t>) in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achieving</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goal</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education</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which</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is</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development</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800" dirty="0">
                <a:effectLst/>
                <a:latin typeface="Calibri" panose="020F0502020204030204" pitchFamily="34" charset="0"/>
                <a:ea typeface="Calibri" panose="020F0502020204030204" pitchFamily="34" charset="0"/>
                <a:cs typeface="Times New Roman" panose="02020603050405020304" pitchFamily="18" charset="0"/>
              </a:rPr>
              <a:t> human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personality</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I am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convinced</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that</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800" dirty="0">
                <a:effectLst/>
                <a:latin typeface="Calibri" panose="020F0502020204030204" pitchFamily="34" charset="0"/>
                <a:ea typeface="Calibri" panose="020F0502020204030204" pitchFamily="34" charset="0"/>
                <a:cs typeface="Times New Roman" panose="02020603050405020304" pitchFamily="18" charset="0"/>
              </a:rPr>
              <a:t> use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technology</a:t>
            </a:r>
            <a:r>
              <a:rPr lang="es-ES" sz="1800" dirty="0">
                <a:effectLst/>
                <a:latin typeface="Calibri" panose="020F0502020204030204" pitchFamily="34" charset="0"/>
                <a:ea typeface="Calibri" panose="020F0502020204030204" pitchFamily="34" charset="0"/>
                <a:cs typeface="Times New Roman" panose="02020603050405020304" pitchFamily="18" charset="0"/>
              </a:rPr>
              <a:t> in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classroom</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will</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facilitate</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fulfillment</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goal</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of</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education</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Causing</a:t>
            </a:r>
            <a:r>
              <a:rPr lang="es-ES" sz="1800" dirty="0">
                <a:effectLst/>
                <a:latin typeface="Calibri" panose="020F0502020204030204" pitchFamily="34" charset="0"/>
                <a:ea typeface="Calibri" panose="020F0502020204030204" pitchFamily="34" charset="0"/>
                <a:cs typeface="Times New Roman" panose="02020603050405020304" pitchFamily="18" charset="0"/>
              </a:rPr>
              <a:t>, in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this</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way</a:t>
            </a:r>
            <a:r>
              <a:rPr lang="es-ES" sz="1800" dirty="0">
                <a:effectLst/>
                <a:latin typeface="Calibri" panose="020F0502020204030204" pitchFamily="34" charset="0"/>
                <a:ea typeface="Calibri" panose="020F0502020204030204" pitchFamily="34" charset="0"/>
                <a:cs typeface="Times New Roman" panose="02020603050405020304" pitchFamily="18" charset="0"/>
              </a:rPr>
              <a:t>, positive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collateral</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effects</a:t>
            </a:r>
            <a:r>
              <a:rPr lang="es-ES" sz="1800" dirty="0">
                <a:effectLst/>
                <a:latin typeface="Calibri" panose="020F0502020204030204" pitchFamily="34" charset="0"/>
                <a:ea typeface="Calibri" panose="020F0502020204030204" pitchFamily="34" charset="0"/>
                <a:cs typeface="Times New Roman" panose="02020603050405020304" pitchFamily="18" charset="0"/>
              </a:rPr>
              <a:t> on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humanity</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We</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will</a:t>
            </a:r>
            <a:r>
              <a:rPr lang="es-ES" sz="1800" dirty="0">
                <a:effectLst/>
                <a:latin typeface="Calibri" panose="020F0502020204030204" pitchFamily="34" charset="0"/>
                <a:ea typeface="Calibri" panose="020F0502020204030204" pitchFamily="34" charset="0"/>
                <a:cs typeface="Times New Roman" panose="02020603050405020304" pitchFamily="18" charset="0"/>
              </a:rPr>
              <a:t> be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able</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achieve</a:t>
            </a:r>
            <a:r>
              <a:rPr lang="es-ES" sz="1800" dirty="0">
                <a:effectLst/>
                <a:latin typeface="Calibri" panose="020F0502020204030204" pitchFamily="34" charset="0"/>
                <a:ea typeface="Calibri" panose="020F0502020204030204" pitchFamily="34" charset="0"/>
                <a:cs typeface="Times New Roman" panose="02020603050405020304" pitchFamily="18" charset="0"/>
              </a:rPr>
              <a:t> a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personalized</a:t>
            </a:r>
            <a:r>
              <a:rPr lang="es-ES" sz="1800" dirty="0">
                <a:effectLst/>
                <a:latin typeface="Calibri" panose="020F0502020204030204" pitchFamily="34" charset="0"/>
                <a:ea typeface="Calibri" panose="020F0502020204030204" pitchFamily="34" charset="0"/>
                <a:cs typeface="Times New Roman" panose="02020603050405020304" pitchFamily="18" charset="0"/>
              </a:rPr>
              <a:t> and,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same</a:t>
            </a:r>
            <a:r>
              <a:rPr lang="es-ES" sz="1800" dirty="0">
                <a:effectLst/>
                <a:latin typeface="Calibri" panose="020F0502020204030204" pitchFamily="34" charset="0"/>
                <a:ea typeface="Calibri" panose="020F0502020204030204" pitchFamily="34" charset="0"/>
                <a:cs typeface="Times New Roman" panose="02020603050405020304" pitchFamily="18" charset="0"/>
              </a:rPr>
              <a:t> time, universal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education</a:t>
            </a:r>
            <a:r>
              <a:rPr lang="es-E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s-ES" dirty="0"/>
          </a:p>
        </p:txBody>
      </p:sp>
      <p:sp>
        <p:nvSpPr>
          <p:cNvPr id="4" name="Marcador de número de diapositiva 3"/>
          <p:cNvSpPr>
            <a:spLocks noGrp="1"/>
          </p:cNvSpPr>
          <p:nvPr>
            <p:ph type="sldNum" sz="quarter" idx="5"/>
          </p:nvPr>
        </p:nvSpPr>
        <p:spPr/>
        <p:txBody>
          <a:bodyPr/>
          <a:lstStyle/>
          <a:p>
            <a:fld id="{8A992C1D-2BFA-4AF9-ACBF-EB79A88E7C43}" type="slidenum">
              <a:rPr lang="en-GB" smtClean="0"/>
              <a:pPr/>
              <a:t>3</a:t>
            </a:fld>
            <a:endParaRPr lang="en-GB"/>
          </a:p>
        </p:txBody>
      </p:sp>
    </p:spTree>
    <p:extLst>
      <p:ext uri="{BB962C8B-B14F-4D97-AF65-F5344CB8AC3E}">
        <p14:creationId xmlns:p14="http://schemas.microsoft.com/office/powerpoint/2010/main" val="2811956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180340" algn="just" defTabSz="914400" rtl="0" eaLnBrk="1" fontAlgn="auto" latinLnBrk="0" hangingPunct="1">
              <a:lnSpc>
                <a:spcPct val="150000"/>
              </a:lnSpc>
              <a:spcBef>
                <a:spcPts val="1200"/>
              </a:spcBef>
              <a:spcAft>
                <a:spcPts val="1200"/>
              </a:spcAft>
              <a:buClrTx/>
              <a:buSzTx/>
              <a:buFontTx/>
              <a:buNone/>
              <a:tabLst/>
              <a:defRPr/>
            </a:pPr>
            <a:r>
              <a:rPr lang="es-ES" sz="1800" dirty="0">
                <a:effectLst/>
                <a:latin typeface="Calibri" panose="020F0502020204030204" pitchFamily="34" charset="0"/>
                <a:ea typeface="Calibri" panose="020F0502020204030204" pitchFamily="34" charset="0"/>
                <a:cs typeface="Times New Roman" panose="02020603050405020304" pitchFamily="18" charset="0"/>
              </a:rPr>
              <a:t>In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this</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second</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section</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we</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will</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analyze</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right</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to</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education</a:t>
            </a:r>
            <a:r>
              <a:rPr lang="es-ES" sz="1800" dirty="0">
                <a:effectLst/>
                <a:latin typeface="Calibri" panose="020F0502020204030204" pitchFamily="34" charset="0"/>
                <a:ea typeface="Calibri" panose="020F0502020204030204" pitchFamily="34" charset="0"/>
                <a:cs typeface="Times New Roman" panose="02020603050405020304" pitchFamily="18" charset="0"/>
              </a:rPr>
              <a:t> and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its</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historical</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development</a:t>
            </a:r>
            <a:r>
              <a:rPr lang="es-E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180340" algn="just" defTabSz="914400" rtl="0" eaLnBrk="1" fontAlgn="auto" latinLnBrk="0" hangingPunct="1">
              <a:lnSpc>
                <a:spcPct val="150000"/>
              </a:lnSpc>
              <a:spcBef>
                <a:spcPts val="1200"/>
              </a:spcBef>
              <a:spcAft>
                <a:spcPts val="1200"/>
              </a:spcAft>
              <a:buClrTx/>
              <a:buSzTx/>
              <a:buFontTx/>
              <a:buNone/>
              <a:tabLst/>
              <a:defRPr/>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just">
              <a:lnSpc>
                <a:spcPct val="150000"/>
              </a:lnSpc>
              <a:spcBef>
                <a:spcPts val="1200"/>
              </a:spcBef>
              <a:spcAft>
                <a:spcPts val="1200"/>
              </a:spcAft>
            </a:pPr>
            <a:r>
              <a:rPr lang="es-ES" sz="1800" dirty="0">
                <a:effectLst/>
                <a:latin typeface="Times New Roman" panose="02020603050405020304" pitchFamily="18" charset="0"/>
                <a:ea typeface="Times New Roman" panose="02020603050405020304" pitchFamily="18" charset="0"/>
              </a:rPr>
              <a:t>As </a:t>
            </a:r>
            <a:r>
              <a:rPr lang="es-ES" sz="1800" dirty="0" err="1">
                <a:effectLst/>
                <a:latin typeface="Times New Roman" panose="02020603050405020304" pitchFamily="18" charset="0"/>
                <a:ea typeface="Times New Roman" panose="02020603050405020304" pitchFamily="18" charset="0"/>
              </a:rPr>
              <a:t>is</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well</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known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Article</a:t>
            </a:r>
            <a:r>
              <a:rPr lang="es-ES" sz="1800" dirty="0">
                <a:effectLst/>
                <a:latin typeface="Times New Roman" panose="02020603050405020304" pitchFamily="18" charset="0"/>
                <a:ea typeface="Times New Roman" panose="02020603050405020304" pitchFamily="18" charset="0"/>
              </a:rPr>
              <a:t> 26 </a:t>
            </a:r>
            <a:r>
              <a:rPr lang="es-ES" sz="1800" dirty="0" err="1">
                <a:effectLst/>
                <a:latin typeface="Times New Roman" panose="02020603050405020304" pitchFamily="18" charset="0"/>
                <a:ea typeface="Times New Roman" panose="02020603050405020304" pitchFamily="18" charset="0"/>
              </a:rPr>
              <a:t>of</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the</a:t>
            </a:r>
            <a:r>
              <a:rPr lang="es-ES" sz="1800" dirty="0">
                <a:effectLst/>
                <a:latin typeface="Times New Roman" panose="02020603050405020304" pitchFamily="18" charset="0"/>
                <a:ea typeface="Times New Roman" panose="02020603050405020304" pitchFamily="18" charset="0"/>
              </a:rPr>
              <a:t> Universal (</a:t>
            </a:r>
            <a:r>
              <a:rPr lang="es-ES" sz="2000" b="1" dirty="0" err="1">
                <a:effectLst/>
                <a:latin typeface="Times New Roman" panose="02020603050405020304" pitchFamily="18" charset="0"/>
                <a:ea typeface="Times New Roman" panose="02020603050405020304" pitchFamily="18" charset="0"/>
              </a:rPr>
              <a:t>youniversal</a:t>
            </a:r>
            <a:r>
              <a:rPr lang="es-ES" sz="1800" b="1" dirty="0">
                <a:effectLst/>
                <a:latin typeface="Times New Roman" panose="02020603050405020304" pitchFamily="18" charset="0"/>
                <a:ea typeface="Times New Roman" panose="02020603050405020304" pitchFamily="18" charset="0"/>
              </a:rPr>
              <a: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Declaration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of</a:t>
            </a:r>
            <a:r>
              <a:rPr lang="es-ES" sz="1800" dirty="0">
                <a:effectLst/>
                <a:latin typeface="Times New Roman" panose="02020603050405020304" pitchFamily="18" charset="0"/>
                <a:ea typeface="Times New Roman" panose="02020603050405020304" pitchFamily="18" charset="0"/>
              </a:rPr>
              <a:t> Human </a:t>
            </a:r>
            <a:r>
              <a:rPr lang="es-ES" sz="1800" dirty="0" err="1">
                <a:effectLst/>
                <a:latin typeface="Times New Roman" panose="02020603050405020304" pitchFamily="18" charset="0"/>
                <a:ea typeface="Times New Roman" panose="02020603050405020304" pitchFamily="18" charset="0"/>
              </a:rPr>
              <a:t>Rights</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states</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that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everyone</a:t>
            </a:r>
            <a:r>
              <a:rPr lang="es-ES" sz="1800" dirty="0">
                <a:effectLst/>
                <a:latin typeface="Times New Roman" panose="02020603050405020304" pitchFamily="18" charset="0"/>
                <a:ea typeface="Times New Roman" panose="02020603050405020304" pitchFamily="18" charset="0"/>
              </a:rPr>
              <a:t> has </a:t>
            </a:r>
            <a:r>
              <a:rPr lang="es-ES" sz="1800" dirty="0" err="1">
                <a:effectLst/>
                <a:latin typeface="Times New Roman" panose="02020603050405020304" pitchFamily="18" charset="0"/>
                <a:ea typeface="Times New Roman" panose="02020603050405020304" pitchFamily="18" charset="0"/>
              </a:rPr>
              <a:t>the</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right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to</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education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for</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the</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purpose</a:t>
            </a:r>
            <a:r>
              <a:rPr lang="es-ES" sz="1800" dirty="0">
                <a:effectLst/>
                <a:latin typeface="Times New Roman" panose="02020603050405020304" pitchFamily="18" charset="0"/>
                <a:ea typeface="Times New Roman" panose="02020603050405020304" pitchFamily="18" charset="0"/>
              </a:rPr>
              <a:t> (</a:t>
            </a:r>
            <a:r>
              <a:rPr lang="es-ES" sz="1800" b="1" dirty="0" err="1">
                <a:effectLst/>
                <a:latin typeface="Times New Roman" panose="02020603050405020304" pitchFamily="18" charset="0"/>
                <a:ea typeface="Times New Roman" panose="02020603050405020304" pitchFamily="18" charset="0"/>
              </a:rPr>
              <a:t>perpes</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of</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developing</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the</a:t>
            </a:r>
            <a:r>
              <a:rPr lang="es-ES" sz="1800" dirty="0">
                <a:effectLst/>
                <a:latin typeface="Times New Roman" panose="02020603050405020304" pitchFamily="18" charset="0"/>
                <a:ea typeface="Times New Roman" panose="02020603050405020304" pitchFamily="18" charset="0"/>
              </a:rPr>
              <a:t> human </a:t>
            </a:r>
            <a:r>
              <a:rPr lang="es-ES" sz="1800" dirty="0" err="1">
                <a:effectLst/>
                <a:latin typeface="Times New Roman" panose="02020603050405020304" pitchFamily="18" charset="0"/>
                <a:ea typeface="Times New Roman" panose="02020603050405020304" pitchFamily="18" charset="0"/>
              </a:rPr>
              <a:t>personality</a:t>
            </a:r>
            <a:r>
              <a:rPr lang="es-ES" sz="1800" dirty="0">
                <a:effectLst/>
                <a:latin typeface="Times New Roman" panose="02020603050405020304" pitchFamily="18" charset="0"/>
                <a:ea typeface="Times New Roman" panose="02020603050405020304" pitchFamily="18" charset="0"/>
              </a:rPr>
              <a:t>. </a:t>
            </a:r>
          </a:p>
          <a:p>
            <a:pPr indent="180340" algn="just">
              <a:lnSpc>
                <a:spcPct val="150000"/>
              </a:lnSpc>
              <a:spcBef>
                <a:spcPts val="1200"/>
              </a:spcBef>
              <a:spcAft>
                <a:spcPts val="1200"/>
              </a:spcAft>
            </a:pPr>
            <a:endParaRPr lang="es-ES" sz="1800" dirty="0">
              <a:effectLst/>
              <a:latin typeface="Times New Roman" panose="02020603050405020304" pitchFamily="18" charset="0"/>
              <a:ea typeface="Times New Roman" panose="02020603050405020304" pitchFamily="18" charset="0"/>
            </a:endParaRPr>
          </a:p>
          <a:p>
            <a:pPr indent="228600" algn="just">
              <a:lnSpc>
                <a:spcPct val="150000"/>
              </a:lnSpc>
              <a:spcBef>
                <a:spcPts val="1200"/>
              </a:spcBef>
              <a:spcAft>
                <a:spcPts val="1200"/>
              </a:spcAft>
            </a:pPr>
            <a:r>
              <a:rPr lang="es-ES" sz="1800" dirty="0" err="1">
                <a:effectLst/>
                <a:latin typeface="Times New Roman" panose="02020603050405020304" pitchFamily="18" charset="0"/>
                <a:ea typeface="Times New Roman" panose="02020603050405020304" pitchFamily="18" charset="0"/>
              </a:rPr>
              <a:t>Considering</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education</a:t>
            </a:r>
            <a:r>
              <a:rPr lang="es-ES" sz="1800" dirty="0">
                <a:effectLst/>
                <a:latin typeface="Times New Roman" panose="02020603050405020304" pitchFamily="18" charset="0"/>
                <a:ea typeface="Times New Roman" panose="02020603050405020304" pitchFamily="18" charset="0"/>
              </a:rPr>
              <a:t> as a cultural </a:t>
            </a:r>
            <a:r>
              <a:rPr lang="es-ES" sz="1800" dirty="0" err="1">
                <a:effectLst/>
                <a:latin typeface="Times New Roman" panose="02020603050405020304" pitchFamily="18" charset="0"/>
                <a:ea typeface="Times New Roman" panose="02020603050405020304" pitchFamily="18" charset="0"/>
              </a:rPr>
              <a:t>right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is</a:t>
            </a:r>
            <a:r>
              <a:rPr lang="es-ES" sz="1800" dirty="0">
                <a:effectLst/>
                <a:latin typeface="Times New Roman" panose="02020603050405020304" pitchFamily="18" charset="0"/>
                <a:ea typeface="Times New Roman" panose="02020603050405020304" pitchFamily="18" charset="0"/>
              </a:rPr>
              <a:t> a </a:t>
            </a:r>
            <a:r>
              <a:rPr lang="es-ES" sz="1800" dirty="0" err="1">
                <a:effectLst/>
                <a:latin typeface="Times New Roman" panose="02020603050405020304" pitchFamily="18" charset="0"/>
                <a:ea typeface="Times New Roman" panose="02020603050405020304" pitchFamily="18" charset="0"/>
              </a:rPr>
              <a:t>logical</a:t>
            </a:r>
            <a:r>
              <a:rPr lang="es-ES" sz="1800" dirty="0">
                <a:effectLst/>
                <a:latin typeface="Times New Roman" panose="02020603050405020304" pitchFamily="18" charset="0"/>
                <a:ea typeface="Times New Roman" panose="02020603050405020304" pitchFamily="18" charset="0"/>
              </a:rPr>
              <a:t> (</a:t>
            </a:r>
            <a:r>
              <a:rPr lang="es-ES" sz="1800" b="1" dirty="0" err="1">
                <a:effectLst/>
                <a:latin typeface="Times New Roman" panose="02020603050405020304" pitchFamily="18" charset="0"/>
                <a:ea typeface="Times New Roman" panose="02020603050405020304" pitchFamily="18" charset="0"/>
              </a:rPr>
              <a:t>lodgicol</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effect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of</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globalisation</a:t>
            </a:r>
            <a:r>
              <a:rPr lang="es-ES" sz="1800" dirty="0">
                <a:effectLst/>
                <a:latin typeface="Times New Roman" panose="02020603050405020304" pitchFamily="18" charset="0"/>
                <a:ea typeface="Times New Roman" panose="02020603050405020304" pitchFamily="18" charset="0"/>
              </a:rPr>
              <a:t> and </a:t>
            </a:r>
            <a:r>
              <a:rPr lang="es-ES" sz="1800" dirty="0" err="1">
                <a:effectLst/>
                <a:latin typeface="Times New Roman" panose="02020603050405020304" pitchFamily="18" charset="0"/>
                <a:ea typeface="Times New Roman" panose="02020603050405020304" pitchFamily="18" charset="0"/>
              </a:rPr>
              <a:t>pluralism</a:t>
            </a:r>
            <a:r>
              <a:rPr lang="es-ES" sz="1800" dirty="0">
                <a:effectLst/>
                <a:latin typeface="Times New Roman" panose="02020603050405020304" pitchFamily="18" charset="0"/>
                <a:ea typeface="Times New Roman" panose="02020603050405020304" pitchFamily="18" charset="0"/>
              </a:rPr>
              <a:t> as </a:t>
            </a:r>
            <a:r>
              <a:rPr lang="es-ES" sz="1800" dirty="0" err="1">
                <a:effectLst/>
                <a:latin typeface="Times New Roman" panose="02020603050405020304" pitchFamily="18" charset="0"/>
                <a:ea typeface="Times New Roman" panose="02020603050405020304" pitchFamily="18" charset="0"/>
              </a:rPr>
              <a:t>well</a:t>
            </a:r>
            <a:r>
              <a:rPr lang="es-ES" sz="1800" dirty="0">
                <a:effectLst/>
                <a:latin typeface="Times New Roman" panose="02020603050405020304" pitchFamily="18" charset="0"/>
                <a:ea typeface="Times New Roman" panose="02020603050405020304" pitchFamily="18" charset="0"/>
              </a:rPr>
              <a:t> as </a:t>
            </a:r>
            <a:r>
              <a:rPr lang="es-ES" sz="1800" dirty="0" err="1">
                <a:effectLst/>
                <a:latin typeface="Times New Roman" panose="02020603050405020304" pitchFamily="18" charset="0"/>
                <a:ea typeface="Times New Roman" panose="02020603050405020304" pitchFamily="18" charset="0"/>
              </a:rPr>
              <a:t>interculturality</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This</a:t>
            </a:r>
            <a:r>
              <a:rPr lang="es-ES" sz="1800" dirty="0">
                <a:effectLst/>
                <a:latin typeface="Times New Roman" panose="02020603050405020304" pitchFamily="18" charset="0"/>
                <a:ea typeface="Times New Roman" panose="02020603050405020304" pitchFamily="18" charset="0"/>
              </a:rPr>
              <a:t> concept </a:t>
            </a:r>
            <a:r>
              <a:rPr lang="es-ES" sz="1800" dirty="0" err="1">
                <a:effectLst/>
                <a:latin typeface="Times New Roman" panose="02020603050405020304" pitchFamily="18" charset="0"/>
                <a:ea typeface="Times New Roman" panose="02020603050405020304" pitchFamily="18" charset="0"/>
              </a:rPr>
              <a:t>brings</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with</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it</a:t>
            </a:r>
            <a:r>
              <a:rPr lang="es-ES" sz="1800" dirty="0">
                <a:effectLst/>
                <a:latin typeface="Times New Roman" panose="02020603050405020304" pitchFamily="18" charset="0"/>
                <a:ea typeface="Times New Roman" panose="02020603050405020304" pitchFamily="18" charset="0"/>
              </a:rPr>
              <a:t> new </a:t>
            </a:r>
            <a:r>
              <a:rPr lang="es-ES" sz="1800" dirty="0" err="1">
                <a:effectLst/>
                <a:latin typeface="Times New Roman" panose="02020603050405020304" pitchFamily="18" charset="0"/>
                <a:ea typeface="Times New Roman" panose="02020603050405020304" pitchFamily="18" charset="0"/>
              </a:rPr>
              <a:t>citizenships</a:t>
            </a:r>
            <a:r>
              <a:rPr lang="es-ES" sz="1800" dirty="0">
                <a:effectLst/>
                <a:latin typeface="Times New Roman" panose="02020603050405020304" pitchFamily="18" charset="0"/>
                <a:ea typeface="Times New Roman" panose="02020603050405020304" pitchFamily="18" charset="0"/>
              </a:rPr>
              <a:t> and </a:t>
            </a:r>
            <a:r>
              <a:rPr lang="es-ES" sz="1800" dirty="0" err="1">
                <a:effectLst/>
                <a:latin typeface="Times New Roman" panose="02020603050405020304" pitchFamily="18" charset="0"/>
                <a:ea typeface="Times New Roman" panose="02020603050405020304" pitchFamily="18" charset="0"/>
              </a:rPr>
              <a:t>individualities</a:t>
            </a:r>
            <a:r>
              <a:rPr lang="es-ES" sz="1800" dirty="0">
                <a:effectLst/>
                <a:latin typeface="Times New Roman" panose="02020603050405020304" pitchFamily="18" charset="0"/>
                <a:ea typeface="Times New Roman" panose="02020603050405020304" pitchFamily="18" charset="0"/>
              </a:rPr>
              <a:t> in </a:t>
            </a:r>
            <a:r>
              <a:rPr lang="es-ES" sz="1800" dirty="0" err="1">
                <a:effectLst/>
                <a:latin typeface="Times New Roman" panose="02020603050405020304" pitchFamily="18" charset="0"/>
                <a:ea typeface="Times New Roman" panose="02020603050405020304" pitchFamily="18" charset="0"/>
              </a:rPr>
              <a:t>which</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we</a:t>
            </a:r>
            <a:r>
              <a:rPr lang="es-ES" sz="1800" dirty="0">
                <a:effectLst/>
                <a:latin typeface="Times New Roman" panose="02020603050405020304" pitchFamily="18" charset="0"/>
                <a:ea typeface="Times New Roman" panose="02020603050405020304" pitchFamily="18" charset="0"/>
              </a:rPr>
              <a:t> can </a:t>
            </a:r>
            <a:r>
              <a:rPr lang="es-ES" sz="1800" dirty="0" err="1">
                <a:effectLst/>
                <a:latin typeface="Times New Roman" panose="02020603050405020304" pitchFamily="18" charset="0"/>
                <a:ea typeface="Times New Roman" panose="02020603050405020304" pitchFamily="18" charset="0"/>
              </a:rPr>
              <a:t>find</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groups</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such</a:t>
            </a:r>
            <a:r>
              <a:rPr lang="es-ES" sz="1800" dirty="0">
                <a:effectLst/>
                <a:latin typeface="Times New Roman" panose="02020603050405020304" pitchFamily="18" charset="0"/>
                <a:ea typeface="Times New Roman" panose="02020603050405020304" pitchFamily="18" charset="0"/>
              </a:rPr>
              <a:t> as </a:t>
            </a:r>
            <a:r>
              <a:rPr lang="es-ES" sz="1800" dirty="0" err="1">
                <a:effectLst/>
                <a:latin typeface="Times New Roman" panose="02020603050405020304" pitchFamily="18" charset="0"/>
                <a:ea typeface="Times New Roman" panose="02020603050405020304" pitchFamily="18" charset="0"/>
              </a:rPr>
              <a:t>children</a:t>
            </a:r>
            <a:r>
              <a:rPr lang="es-ES" sz="1800" dirty="0">
                <a:effectLst/>
                <a:latin typeface="Times New Roman" panose="02020603050405020304" pitchFamily="18" charset="0"/>
                <a:ea typeface="Times New Roman" panose="02020603050405020304" pitchFamily="18" charset="0"/>
              </a:rPr>
              <a:t> , </a:t>
            </a:r>
            <a:r>
              <a:rPr lang="es-ES" sz="1800" dirty="0" err="1">
                <a:effectLst/>
                <a:latin typeface="Times New Roman" panose="02020603050405020304" pitchFamily="18" charset="0"/>
                <a:ea typeface="Times New Roman" panose="02020603050405020304" pitchFamily="18" charset="0"/>
              </a:rPr>
              <a:t>women</a:t>
            </a:r>
            <a:r>
              <a:rPr lang="es-ES" sz="1800" dirty="0">
                <a:effectLst/>
                <a:latin typeface="Times New Roman" panose="02020603050405020304" pitchFamily="18" charset="0"/>
                <a:ea typeface="Times New Roman" panose="02020603050405020304" pitchFamily="18" charset="0"/>
              </a:rPr>
              <a:t> , racial and cultural </a:t>
            </a:r>
            <a:r>
              <a:rPr lang="es-ES" sz="1800" dirty="0" err="1">
                <a:effectLst/>
                <a:latin typeface="Times New Roman" panose="02020603050405020304" pitchFamily="18" charset="0"/>
                <a:ea typeface="Times New Roman" panose="02020603050405020304" pitchFamily="18" charset="0"/>
              </a:rPr>
              <a:t>minorities</a:t>
            </a:r>
            <a:r>
              <a:rPr lang="es-ES" sz="1800" dirty="0">
                <a:effectLst/>
                <a:latin typeface="Times New Roman" panose="02020603050405020304" pitchFamily="18" charset="0"/>
                <a:ea typeface="Times New Roman" panose="02020603050405020304" pitchFamily="18" charset="0"/>
              </a:rPr>
              <a:t> (</a:t>
            </a:r>
            <a:r>
              <a:rPr lang="es-ES" sz="1800" b="1" dirty="0" err="1">
                <a:effectLst/>
                <a:latin typeface="Times New Roman" panose="02020603050405020304" pitchFamily="18" charset="0"/>
                <a:ea typeface="Times New Roman" panose="02020603050405020304" pitchFamily="18" charset="0"/>
              </a:rPr>
              <a:t>mainoritiis</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or</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immigrants</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with</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the</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aim</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of</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protecting</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them</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from</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their</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vulnerability</a:t>
            </a:r>
            <a:r>
              <a:rPr lang="es-ES" sz="1800" dirty="0">
                <a:effectLst/>
                <a:latin typeface="Times New Roman" panose="02020603050405020304" pitchFamily="18" charset="0"/>
                <a:ea typeface="Times New Roman" panose="02020603050405020304" pitchFamily="18" charset="0"/>
              </a:rPr>
              <a:t> and </a:t>
            </a:r>
            <a:r>
              <a:rPr lang="es-ES" sz="1800" dirty="0" err="1">
                <a:effectLst/>
                <a:latin typeface="Times New Roman" panose="02020603050405020304" pitchFamily="18" charset="0"/>
                <a:ea typeface="Times New Roman" panose="02020603050405020304" pitchFamily="18" charset="0"/>
              </a:rPr>
              <a:t>avoiding</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their</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exclusion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from</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education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systems</a:t>
            </a:r>
            <a:r>
              <a:rPr lang="es-ES" sz="1800" dirty="0">
                <a:effectLst/>
                <a:latin typeface="Times New Roman" panose="02020603050405020304" pitchFamily="18" charset="0"/>
                <a:ea typeface="Times New Roman" panose="02020603050405020304" pitchFamily="18" charset="0"/>
              </a:rPr>
              <a:t>. </a:t>
            </a:r>
          </a:p>
          <a:p>
            <a:pPr indent="228600" algn="just">
              <a:lnSpc>
                <a:spcPct val="150000"/>
              </a:lnSpc>
              <a:spcBef>
                <a:spcPts val="1200"/>
              </a:spcBef>
              <a:spcAft>
                <a:spcPts val="1200"/>
              </a:spcAft>
            </a:pPr>
            <a:endParaRPr lang="es-ES" sz="1800" dirty="0">
              <a:effectLst/>
              <a:latin typeface="Times New Roman" panose="02020603050405020304" pitchFamily="18" charset="0"/>
              <a:ea typeface="Times New Roman" panose="02020603050405020304" pitchFamily="18" charset="0"/>
            </a:endParaRPr>
          </a:p>
          <a:p>
            <a:pPr indent="270510" algn="just">
              <a:lnSpc>
                <a:spcPct val="150000"/>
              </a:lnSpc>
              <a:spcBef>
                <a:spcPts val="1200"/>
              </a:spcBef>
              <a:spcAft>
                <a:spcPts val="1200"/>
              </a:spcAft>
            </a:pPr>
            <a:r>
              <a:rPr lang="es-ES" sz="1800" dirty="0">
                <a:effectLst/>
                <a:latin typeface="Times New Roman" panose="02020603050405020304" pitchFamily="18" charset="0"/>
                <a:ea typeface="Times New Roman" panose="02020603050405020304" pitchFamily="18" charset="0"/>
              </a:rPr>
              <a:t>In </a:t>
            </a:r>
            <a:r>
              <a:rPr lang="es-ES" sz="1800" dirty="0" err="1">
                <a:effectLst/>
                <a:latin typeface="Times New Roman" panose="02020603050405020304" pitchFamily="18" charset="0"/>
                <a:ea typeface="Times New Roman" panose="02020603050405020304" pitchFamily="18" charset="0"/>
              </a:rPr>
              <a:t>the</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Spanish</a:t>
            </a:r>
            <a:r>
              <a:rPr lang="es-ES" sz="1800" dirty="0">
                <a:effectLst/>
                <a:latin typeface="Times New Roman" panose="02020603050405020304" pitchFamily="18" charset="0"/>
                <a:ea typeface="Times New Roman" panose="02020603050405020304" pitchFamily="18" charset="0"/>
              </a:rPr>
              <a:t> case, </a:t>
            </a:r>
            <a:r>
              <a:rPr lang="es-ES" sz="1800" dirty="0" err="1">
                <a:effectLst/>
                <a:latin typeface="Times New Roman" panose="02020603050405020304" pitchFamily="18" charset="0"/>
                <a:ea typeface="Times New Roman" panose="02020603050405020304" pitchFamily="18" charset="0"/>
              </a:rPr>
              <a:t>the</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right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to</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education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is</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protected</a:t>
            </a:r>
            <a:r>
              <a:rPr lang="es-ES" sz="1800" dirty="0">
                <a:effectLst/>
                <a:latin typeface="Times New Roman" panose="02020603050405020304" pitchFamily="18" charset="0"/>
                <a:ea typeface="Times New Roman" panose="02020603050405020304" pitchFamily="18" charset="0"/>
              </a:rPr>
              <a:t> in </a:t>
            </a:r>
            <a:r>
              <a:rPr lang="es-ES" sz="1800" dirty="0" err="1">
                <a:effectLst/>
                <a:latin typeface="Times New Roman" panose="02020603050405020304" pitchFamily="18" charset="0"/>
                <a:ea typeface="Times New Roman" panose="02020603050405020304" pitchFamily="18" charset="0"/>
              </a:rPr>
              <a:t>article</a:t>
            </a:r>
            <a:r>
              <a:rPr lang="es-ES" sz="1800" dirty="0">
                <a:effectLst/>
                <a:latin typeface="Times New Roman" panose="02020603050405020304" pitchFamily="18" charset="0"/>
                <a:ea typeface="Times New Roman" panose="02020603050405020304" pitchFamily="18" charset="0"/>
              </a:rPr>
              <a:t> 27 </a:t>
            </a:r>
            <a:r>
              <a:rPr lang="es-ES" sz="1800" dirty="0" err="1">
                <a:effectLst/>
                <a:latin typeface="Times New Roman" panose="02020603050405020304" pitchFamily="18" charset="0"/>
                <a:ea typeface="Times New Roman" panose="02020603050405020304" pitchFamily="18" charset="0"/>
              </a:rPr>
              <a:t>of</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the</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Constitution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thus</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becoming</a:t>
            </a:r>
            <a:r>
              <a:rPr lang="es-ES" sz="1800" dirty="0">
                <a:effectLst/>
                <a:latin typeface="Times New Roman" panose="02020603050405020304" pitchFamily="18" charset="0"/>
                <a:ea typeface="Times New Roman" panose="02020603050405020304" pitchFamily="18" charset="0"/>
              </a:rPr>
              <a:t> a fundamental </a:t>
            </a:r>
            <a:r>
              <a:rPr lang="es-ES" sz="1800" dirty="0" err="1">
                <a:effectLst/>
                <a:latin typeface="Times New Roman" panose="02020603050405020304" pitchFamily="18" charset="0"/>
                <a:ea typeface="Times New Roman" panose="02020603050405020304" pitchFamily="18" charset="0"/>
              </a:rPr>
              <a:t>right</a:t>
            </a:r>
            <a:r>
              <a:rPr lang="es-ES" sz="1800" dirty="0">
                <a:effectLst/>
                <a:latin typeface="Times New Roman" panose="02020603050405020304" pitchFamily="18" charset="0"/>
                <a:ea typeface="Times New Roman" panose="02020603050405020304" pitchFamily="18" charset="0"/>
              </a:rPr>
              <a:t> and </a:t>
            </a:r>
            <a:r>
              <a:rPr lang="es-ES" sz="1800" dirty="0" err="1">
                <a:effectLst/>
                <a:latin typeface="Times New Roman" panose="02020603050405020304" pitchFamily="18" charset="0"/>
                <a:ea typeface="Times New Roman" panose="02020603050405020304" pitchFamily="18" charset="0"/>
              </a:rPr>
              <a:t>reflecting</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the</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consensus</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of</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the</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Spanish</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people</a:t>
            </a:r>
            <a:r>
              <a:rPr lang="es-ES" sz="1800" dirty="0">
                <a:effectLst/>
                <a:latin typeface="Times New Roman" panose="02020603050405020304" pitchFamily="18" charset="0"/>
                <a:ea typeface="Times New Roman" panose="02020603050405020304" pitchFamily="18" charset="0"/>
              </a:rPr>
              <a:t> on </a:t>
            </a:r>
            <a:r>
              <a:rPr lang="es-ES" sz="1800" dirty="0" err="1">
                <a:effectLst/>
                <a:latin typeface="Times New Roman" panose="02020603050405020304" pitchFamily="18" charset="0"/>
                <a:ea typeface="Times New Roman" panose="02020603050405020304" pitchFamily="18" charset="0"/>
              </a:rPr>
              <a:t>educational</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matters</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between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the</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political</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parties</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of</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both</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the</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right</a:t>
            </a:r>
            <a:r>
              <a:rPr lang="es-ES" sz="1800" dirty="0">
                <a:effectLst/>
                <a:latin typeface="Times New Roman" panose="02020603050405020304" pitchFamily="18" charset="0"/>
                <a:ea typeface="Times New Roman" panose="02020603050405020304" pitchFamily="18" charset="0"/>
              </a:rPr>
              <a:t> and </a:t>
            </a:r>
            <a:r>
              <a:rPr lang="es-ES" sz="1800" dirty="0" err="1">
                <a:effectLst/>
                <a:latin typeface="Times New Roman" panose="02020603050405020304" pitchFamily="18" charset="0"/>
                <a:ea typeface="Times New Roman" panose="02020603050405020304" pitchFamily="18" charset="0"/>
              </a:rPr>
              <a:t>the</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left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during</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the</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transition</a:t>
            </a:r>
            <a:r>
              <a:rPr lang="es-ES" sz="1800" dirty="0">
                <a:effectLst/>
                <a:latin typeface="Times New Roman" panose="02020603050405020304" pitchFamily="18" charset="0"/>
                <a:ea typeface="Times New Roman" panose="02020603050405020304" pitchFamily="18" charset="0"/>
              </a:rPr>
              <a:t> </a:t>
            </a:r>
            <a:r>
              <a:rPr lang="es-ES" sz="1800" b="1" dirty="0">
                <a:effectLst/>
                <a:latin typeface="Times New Roman" panose="02020603050405020304" pitchFamily="18" charset="0"/>
                <a:ea typeface="Times New Roman" panose="02020603050405020304" pitchFamily="18" charset="0"/>
              </a:rPr>
              <a:t>(</a:t>
            </a:r>
            <a:r>
              <a:rPr lang="es-ES" sz="1800" b="1" dirty="0" err="1">
                <a:effectLst/>
                <a:latin typeface="Times New Roman" panose="02020603050405020304" pitchFamily="18" charset="0"/>
                <a:ea typeface="Times New Roman" panose="02020603050405020304" pitchFamily="18" charset="0"/>
              </a:rPr>
              <a:t>transicion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to</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Democracy</a:t>
            </a:r>
            <a:r>
              <a:rPr lang="es-ES" sz="1800" dirty="0">
                <a:effectLst/>
                <a:latin typeface="Times New Roman" panose="02020603050405020304" pitchFamily="18" charset="0"/>
                <a:ea typeface="Times New Roman" panose="02020603050405020304" pitchFamily="18" charset="0"/>
              </a:rPr>
              <a:t>. </a:t>
            </a:r>
          </a:p>
          <a:p>
            <a:endParaRPr lang="es-ES" dirty="0"/>
          </a:p>
        </p:txBody>
      </p:sp>
      <p:sp>
        <p:nvSpPr>
          <p:cNvPr id="4" name="Marcador de número de diapositiva 3"/>
          <p:cNvSpPr>
            <a:spLocks noGrp="1"/>
          </p:cNvSpPr>
          <p:nvPr>
            <p:ph type="sldNum" sz="quarter" idx="5"/>
          </p:nvPr>
        </p:nvSpPr>
        <p:spPr/>
        <p:txBody>
          <a:bodyPr/>
          <a:lstStyle/>
          <a:p>
            <a:fld id="{8A992C1D-2BFA-4AF9-ACBF-EB79A88E7C43}" type="slidenum">
              <a:rPr lang="en-GB" smtClean="0"/>
              <a:pPr/>
              <a:t>4</a:t>
            </a:fld>
            <a:endParaRPr lang="en-GB"/>
          </a:p>
        </p:txBody>
      </p:sp>
    </p:spTree>
    <p:extLst>
      <p:ext uri="{BB962C8B-B14F-4D97-AF65-F5344CB8AC3E}">
        <p14:creationId xmlns:p14="http://schemas.microsoft.com/office/powerpoint/2010/main" val="2491349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180340" algn="just">
              <a:lnSpc>
                <a:spcPct val="150000"/>
              </a:lnSpc>
              <a:spcBef>
                <a:spcPts val="1200"/>
              </a:spcBef>
              <a:spcAft>
                <a:spcPts val="1200"/>
              </a:spcAft>
            </a:pPr>
            <a:r>
              <a:rPr lang="en-US" sz="1800" dirty="0">
                <a:effectLst/>
                <a:latin typeface="Times New Roman" panose="02020603050405020304" pitchFamily="18" charset="0"/>
                <a:ea typeface="Times New Roman" panose="02020603050405020304" pitchFamily="18" charset="0"/>
              </a:rPr>
              <a:t>The origin of today's educational system is in the French Revolution.</a:t>
            </a:r>
            <a:r>
              <a:rPr lang="es-ES" sz="180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They were convinced, as we are today, that the power of education is unlimited. </a:t>
            </a:r>
          </a:p>
          <a:p>
            <a:pPr indent="180340" algn="just">
              <a:lnSpc>
                <a:spcPct val="150000"/>
              </a:lnSpc>
              <a:spcBef>
                <a:spcPts val="1200"/>
              </a:spcBef>
              <a:spcAft>
                <a:spcPts val="1200"/>
              </a:spcAft>
            </a:pPr>
            <a:endParaRPr lang="es-ES" sz="1800" dirty="0">
              <a:effectLst/>
              <a:latin typeface="Times New Roman" panose="02020603050405020304" pitchFamily="18" charset="0"/>
              <a:ea typeface="Times New Roman" panose="02020603050405020304" pitchFamily="18" charset="0"/>
            </a:endParaRPr>
          </a:p>
          <a:p>
            <a:pPr indent="180340" algn="just">
              <a:lnSpc>
                <a:spcPct val="150000"/>
              </a:lnSpc>
              <a:spcBef>
                <a:spcPts val="1200"/>
              </a:spcBef>
              <a:spcAft>
                <a:spcPts val="1200"/>
              </a:spcAft>
            </a:pPr>
            <a:r>
              <a:rPr lang="es-ES" sz="1800" dirty="0">
                <a:effectLst/>
                <a:latin typeface="Times New Roman" panose="02020603050405020304" pitchFamily="18" charset="0"/>
                <a:ea typeface="Times New Roman" panose="02020603050405020304" pitchFamily="18" charset="0"/>
              </a:rPr>
              <a:t>In </a:t>
            </a:r>
            <a:r>
              <a:rPr lang="es-ES" sz="1800" dirty="0" err="1">
                <a:effectLst/>
                <a:latin typeface="Times New Roman" panose="02020603050405020304" pitchFamily="18" charset="0"/>
                <a:ea typeface="Times New Roman" panose="02020603050405020304" pitchFamily="18" charset="0"/>
              </a:rPr>
              <a:t>this</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context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it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was</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considered</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important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that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the</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population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that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had</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access</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to</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education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should</a:t>
            </a:r>
            <a:r>
              <a:rPr lang="es-ES" sz="1800" dirty="0">
                <a:effectLst/>
                <a:latin typeface="Times New Roman" panose="02020603050405020304" pitchFamily="18" charset="0"/>
                <a:ea typeface="Times New Roman" panose="02020603050405020304" pitchFamily="18" charset="0"/>
              </a:rPr>
              <a:t> be </a:t>
            </a:r>
            <a:r>
              <a:rPr lang="es-ES" sz="1800" dirty="0" err="1">
                <a:effectLst/>
                <a:latin typeface="Times New Roman" panose="02020603050405020304" pitchFamily="18" charset="0"/>
                <a:ea typeface="Times New Roman" panose="02020603050405020304" pitchFamily="18" charset="0"/>
              </a:rPr>
              <a:t>obedient</a:t>
            </a:r>
            <a:r>
              <a:rPr lang="es-ES" sz="1800" dirty="0">
                <a:effectLst/>
                <a:latin typeface="Times New Roman" panose="02020603050405020304" pitchFamily="18" charset="0"/>
                <a:ea typeface="Times New Roman" panose="02020603050405020304" pitchFamily="18" charset="0"/>
              </a:rPr>
              <a:t> and </a:t>
            </a:r>
            <a:r>
              <a:rPr lang="es-ES" sz="1800" dirty="0" err="1">
                <a:effectLst/>
                <a:latin typeface="Times New Roman" panose="02020603050405020304" pitchFamily="18" charset="0"/>
                <a:ea typeface="Times New Roman" panose="02020603050405020304" pitchFamily="18" charset="0"/>
              </a:rPr>
              <a:t>useful</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for</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working</a:t>
            </a:r>
            <a:r>
              <a:rPr lang="es-ES" sz="1800" dirty="0">
                <a:effectLst/>
                <a:latin typeface="Times New Roman" panose="02020603050405020304" pitchFamily="18" charset="0"/>
                <a:ea typeface="Times New Roman" panose="02020603050405020304" pitchFamily="18" charset="0"/>
              </a:rPr>
              <a:t> in </a:t>
            </a:r>
            <a:r>
              <a:rPr lang="es-ES" sz="1800" dirty="0" err="1">
                <a:effectLst/>
                <a:latin typeface="Times New Roman" panose="02020603050405020304" pitchFamily="18" charset="0"/>
                <a:ea typeface="Times New Roman" panose="02020603050405020304" pitchFamily="18" charset="0"/>
              </a:rPr>
              <a:t>the</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factories</a:t>
            </a:r>
            <a:r>
              <a:rPr lang="es-ES" sz="1800" dirty="0">
                <a:effectLst/>
                <a:latin typeface="Times New Roman" panose="02020603050405020304" pitchFamily="18" charset="0"/>
                <a:ea typeface="Times New Roman" panose="02020603050405020304" pitchFamily="18" charset="0"/>
              </a:rPr>
              <a:t>. </a:t>
            </a:r>
          </a:p>
          <a:p>
            <a:pPr indent="180340" algn="just">
              <a:lnSpc>
                <a:spcPct val="150000"/>
              </a:lnSpc>
              <a:spcBef>
                <a:spcPts val="1200"/>
              </a:spcBef>
              <a:spcAft>
                <a:spcPts val="1200"/>
              </a:spcAft>
            </a:pPr>
            <a:endParaRPr lang="es-ES" sz="1800" dirty="0">
              <a:solidFill>
                <a:srgbClr val="000000"/>
              </a:solidFill>
              <a:effectLst/>
              <a:latin typeface="Times New Roman" panose="02020603050405020304" pitchFamily="18" charset="0"/>
              <a:ea typeface="Times New Roman" panose="02020603050405020304" pitchFamily="18" charset="0"/>
            </a:endParaRPr>
          </a:p>
          <a:p>
            <a:pPr indent="180340" algn="just">
              <a:lnSpc>
                <a:spcPct val="150000"/>
              </a:lnSpc>
              <a:spcBef>
                <a:spcPts val="1200"/>
              </a:spcBef>
              <a:spcAft>
                <a:spcPts val="1200"/>
              </a:spcAft>
            </a:pPr>
            <a:r>
              <a:rPr lang="es-ES" sz="1800" dirty="0" err="1">
                <a:solidFill>
                  <a:srgbClr val="000000"/>
                </a:solidFill>
                <a:effectLst/>
                <a:latin typeface="Times New Roman" panose="02020603050405020304" pitchFamily="18" charset="0"/>
                <a:ea typeface="Times New Roman" panose="02020603050405020304" pitchFamily="18" charset="0"/>
              </a:rPr>
              <a:t>We</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must</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not</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forget</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that</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the</a:t>
            </a:r>
            <a:r>
              <a:rPr lang="es-ES" sz="1800" dirty="0">
                <a:solidFill>
                  <a:srgbClr val="000000"/>
                </a:solidFill>
                <a:effectLst/>
                <a:latin typeface="Times New Roman" panose="02020603050405020304" pitchFamily="18" charset="0"/>
                <a:ea typeface="Times New Roman" panose="02020603050405020304" pitchFamily="18" charset="0"/>
              </a:rPr>
              <a:t> French </a:t>
            </a:r>
            <a:r>
              <a:rPr lang="es-ES" sz="1800" dirty="0" err="1">
                <a:solidFill>
                  <a:srgbClr val="000000"/>
                </a:solidFill>
                <a:effectLst/>
                <a:latin typeface="Times New Roman" panose="02020603050405020304" pitchFamily="18" charset="0"/>
                <a:ea typeface="Times New Roman" panose="02020603050405020304" pitchFamily="18" charset="0"/>
              </a:rPr>
              <a:t>Revolution</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was</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to</a:t>
            </a:r>
            <a:r>
              <a:rPr lang="es-ES" sz="1800" dirty="0">
                <a:solidFill>
                  <a:srgbClr val="000000"/>
                </a:solidFill>
                <a:effectLst/>
                <a:latin typeface="Times New Roman" panose="02020603050405020304" pitchFamily="18" charset="0"/>
                <a:ea typeface="Times New Roman" panose="02020603050405020304" pitchFamily="18" charset="0"/>
              </a:rPr>
              <a:t> a </a:t>
            </a:r>
            <a:r>
              <a:rPr lang="es-ES" sz="1800" dirty="0" err="1">
                <a:solidFill>
                  <a:srgbClr val="000000"/>
                </a:solidFill>
                <a:effectLst/>
                <a:latin typeface="Times New Roman" panose="02020603050405020304" pitchFamily="18" charset="0"/>
                <a:ea typeface="Times New Roman" panose="02020603050405020304" pitchFamily="18" charset="0"/>
              </a:rPr>
              <a:t>large</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extent</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the</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triumph</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b="1" dirty="0" err="1">
                <a:solidFill>
                  <a:srgbClr val="000000"/>
                </a:solidFill>
                <a:effectLst/>
                <a:latin typeface="Times New Roman" panose="02020603050405020304" pitchFamily="18" charset="0"/>
                <a:ea typeface="Times New Roman" panose="02020603050405020304" pitchFamily="18" charset="0"/>
              </a:rPr>
              <a:t>traianf</a:t>
            </a:r>
            <a:r>
              <a:rPr lang="es-ES" sz="1800" b="1"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of</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the</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bourgeoisie</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b="1" dirty="0">
                <a:solidFill>
                  <a:srgbClr val="000000"/>
                </a:solidFill>
                <a:effectLst/>
                <a:latin typeface="Times New Roman" panose="02020603050405020304" pitchFamily="18" charset="0"/>
                <a:ea typeface="Times New Roman" panose="02020603050405020304" pitchFamily="18" charset="0"/>
              </a:rPr>
              <a:t>(</a:t>
            </a:r>
            <a:r>
              <a:rPr lang="es-ES" sz="1800" b="1" dirty="0" err="1">
                <a:solidFill>
                  <a:srgbClr val="000000"/>
                </a:solidFill>
                <a:effectLst/>
                <a:latin typeface="Times New Roman" panose="02020603050405020304" pitchFamily="18" charset="0"/>
                <a:ea typeface="Times New Roman" panose="02020603050405020304" pitchFamily="18" charset="0"/>
              </a:rPr>
              <a:t>borguasi</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over</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the</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ruling</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classes</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of</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that</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historical</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moment</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which</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had</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political</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economic</a:t>
            </a:r>
            <a:r>
              <a:rPr lang="es-ES" sz="1800" dirty="0">
                <a:solidFill>
                  <a:srgbClr val="000000"/>
                </a:solidFill>
                <a:effectLst/>
                <a:latin typeface="Times New Roman" panose="02020603050405020304" pitchFamily="18" charset="0"/>
                <a:ea typeface="Times New Roman" panose="02020603050405020304" pitchFamily="18" charset="0"/>
              </a:rPr>
              <a:t> and social </a:t>
            </a:r>
            <a:r>
              <a:rPr lang="es-ES" sz="1800" dirty="0" err="1">
                <a:solidFill>
                  <a:srgbClr val="000000"/>
                </a:solidFill>
                <a:effectLst/>
                <a:latin typeface="Times New Roman" panose="02020603050405020304" pitchFamily="18" charset="0"/>
                <a:ea typeface="Times New Roman" panose="02020603050405020304" pitchFamily="18" charset="0"/>
              </a:rPr>
              <a:t>objectives</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that</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were</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not</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questioned</a:t>
            </a:r>
            <a:r>
              <a:rPr lang="es-ES" sz="1800" dirty="0">
                <a:solidFill>
                  <a:srgbClr val="000000"/>
                </a:solidFill>
                <a:effectLst/>
                <a:latin typeface="Times New Roman" panose="02020603050405020304" pitchFamily="18" charset="0"/>
                <a:ea typeface="Times New Roman" panose="02020603050405020304" pitchFamily="18" charset="0"/>
              </a:rPr>
              <a:t>. </a:t>
            </a:r>
          </a:p>
          <a:p>
            <a:pPr indent="180340" algn="just">
              <a:lnSpc>
                <a:spcPct val="150000"/>
              </a:lnSpc>
              <a:spcBef>
                <a:spcPts val="1200"/>
              </a:spcBef>
              <a:spcAft>
                <a:spcPts val="1200"/>
              </a:spcAft>
            </a:pPr>
            <a:endParaRPr lang="es-ES" sz="1800" dirty="0">
              <a:effectLst/>
              <a:latin typeface="Times New Roman" panose="02020603050405020304" pitchFamily="18" charset="0"/>
              <a:ea typeface="Times New Roman" panose="02020603050405020304" pitchFamily="18" charset="0"/>
            </a:endParaRPr>
          </a:p>
          <a:p>
            <a:pPr indent="180340" algn="just">
              <a:lnSpc>
                <a:spcPct val="150000"/>
              </a:lnSpc>
              <a:spcBef>
                <a:spcPts val="1200"/>
              </a:spcBef>
              <a:spcAft>
                <a:spcPts val="1200"/>
              </a:spcAft>
            </a:pPr>
            <a:r>
              <a:rPr lang="es-ES" sz="1800" dirty="0">
                <a:effectLst/>
                <a:latin typeface="Times New Roman" panose="02020603050405020304" pitchFamily="18" charset="0"/>
                <a:ea typeface="Times New Roman" panose="02020603050405020304" pitchFamily="18" charset="0"/>
              </a:rPr>
              <a:t>In </a:t>
            </a:r>
            <a:r>
              <a:rPr lang="es-ES" sz="1800" dirty="0" err="1">
                <a:effectLst/>
                <a:latin typeface="Times New Roman" panose="02020603050405020304" pitchFamily="18" charset="0"/>
                <a:ea typeface="Times New Roman" panose="02020603050405020304" pitchFamily="18" charset="0"/>
              </a:rPr>
              <a:t>this</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way</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whether</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consciously</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or</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not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education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was</a:t>
            </a:r>
            <a:r>
              <a:rPr lang="es-ES" sz="1800" dirty="0">
                <a:effectLst/>
                <a:latin typeface="Times New Roman" panose="02020603050405020304" pitchFamily="18" charset="0"/>
                <a:ea typeface="Times New Roman" panose="02020603050405020304" pitchFamily="18" charset="0"/>
              </a:rPr>
              <a:t> placed at </a:t>
            </a:r>
            <a:r>
              <a:rPr lang="es-ES" sz="1800" dirty="0" err="1">
                <a:effectLst/>
                <a:latin typeface="Times New Roman" panose="02020603050405020304" pitchFamily="18" charset="0"/>
                <a:ea typeface="Times New Roman" panose="02020603050405020304" pitchFamily="18" charset="0"/>
              </a:rPr>
              <a:t>the</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service</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of</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the</a:t>
            </a:r>
            <a:r>
              <a:rPr lang="es-ES" sz="1800" dirty="0">
                <a:effectLst/>
                <a:latin typeface="Times New Roman" panose="02020603050405020304" pitchFamily="18" charset="0"/>
                <a:ea typeface="Times New Roman" panose="02020603050405020304" pitchFamily="18" charset="0"/>
              </a:rPr>
              <a:t> new </a:t>
            </a:r>
            <a:r>
              <a:rPr lang="es-ES" sz="1800" dirty="0" err="1">
                <a:effectLst/>
                <a:latin typeface="Times New Roman" panose="02020603050405020304" pitchFamily="18" charset="0"/>
                <a:ea typeface="Times New Roman" panose="02020603050405020304" pitchFamily="18" charset="0"/>
              </a:rPr>
              <a:t>economic</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system</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capitalism</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capitalison</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It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was</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necessary</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to</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increase</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the</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workforce</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that</a:t>
            </a:r>
            <a:r>
              <a:rPr lang="es-ES" sz="1800" dirty="0">
                <a:effectLst/>
                <a:latin typeface="Times New Roman" panose="02020603050405020304" pitchFamily="18" charset="0"/>
                <a:ea typeface="Times New Roman" panose="02020603050405020304" pitchFamily="18" charset="0"/>
              </a:rPr>
              <a:t> </a:t>
            </a:r>
            <a:r>
              <a:rPr lang="es-ES" sz="1800" dirty="0" err="1">
                <a:effectLst/>
                <a:latin typeface="Times New Roman" panose="02020603050405020304" pitchFamily="18" charset="0"/>
                <a:ea typeface="Times New Roman" panose="02020603050405020304" pitchFamily="18" charset="0"/>
              </a:rPr>
              <a:t>could</a:t>
            </a:r>
            <a:r>
              <a:rPr lang="es-ES" sz="1800" dirty="0">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satisfy</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the</a:t>
            </a:r>
            <a:r>
              <a:rPr lang="es-ES" sz="1800" dirty="0">
                <a:solidFill>
                  <a:srgbClr val="000000"/>
                </a:solidFill>
                <a:effectLst/>
                <a:latin typeface="Times New Roman" panose="02020603050405020304" pitchFamily="18" charset="0"/>
                <a:ea typeface="Times New Roman" panose="02020603050405020304" pitchFamily="18" charset="0"/>
              </a:rPr>
              <a:t> original </a:t>
            </a:r>
            <a:r>
              <a:rPr lang="es-ES" sz="1800" dirty="0" err="1">
                <a:solidFill>
                  <a:srgbClr val="000000"/>
                </a:solidFill>
                <a:effectLst/>
                <a:latin typeface="Times New Roman" panose="02020603050405020304" pitchFamily="18" charset="0"/>
                <a:ea typeface="Times New Roman" panose="02020603050405020304" pitchFamily="18" charset="0"/>
              </a:rPr>
              <a:t>needs</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of</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the</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state</a:t>
            </a:r>
            <a:r>
              <a:rPr lang="es-ES" sz="1800" dirty="0">
                <a:solidFill>
                  <a:srgbClr val="000000"/>
                </a:solidFill>
                <a:effectLst/>
                <a:latin typeface="Times New Roman" panose="02020603050405020304" pitchFamily="18" charset="0"/>
                <a:ea typeface="Times New Roman" panose="02020603050405020304" pitchFamily="18" charset="0"/>
              </a:rPr>
              <a:t>, and </a:t>
            </a:r>
            <a:r>
              <a:rPr lang="es-ES" sz="1800" dirty="0" err="1">
                <a:solidFill>
                  <a:srgbClr val="000000"/>
                </a:solidFill>
                <a:effectLst/>
                <a:latin typeface="Times New Roman" panose="02020603050405020304" pitchFamily="18" charset="0"/>
                <a:ea typeface="Times New Roman" panose="02020603050405020304" pitchFamily="18" charset="0"/>
              </a:rPr>
              <a:t>over</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the</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centuries</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it</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succeeded</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b="1" dirty="0" err="1">
                <a:solidFill>
                  <a:srgbClr val="000000"/>
                </a:solidFill>
                <a:effectLst/>
                <a:latin typeface="Times New Roman" panose="02020603050405020304" pitchFamily="18" charset="0"/>
                <a:ea typeface="Times New Roman" panose="02020603050405020304" pitchFamily="18" charset="0"/>
              </a:rPr>
              <a:t>saccidid</a:t>
            </a:r>
            <a:r>
              <a:rPr lang="es-ES" sz="1800" dirty="0">
                <a:solidFill>
                  <a:srgbClr val="000000"/>
                </a:solidFill>
                <a:effectLst/>
                <a:latin typeface="Times New Roman" panose="02020603050405020304" pitchFamily="18" charset="0"/>
                <a:ea typeface="Times New Roman" panose="02020603050405020304" pitchFamily="18" charset="0"/>
              </a:rPr>
              <a:t>) in </a:t>
            </a:r>
            <a:r>
              <a:rPr lang="es-ES" sz="1800" dirty="0" err="1">
                <a:solidFill>
                  <a:srgbClr val="000000"/>
                </a:solidFill>
                <a:effectLst/>
                <a:latin typeface="Times New Roman" panose="02020603050405020304" pitchFamily="18" charset="0"/>
                <a:ea typeface="Times New Roman" panose="02020603050405020304" pitchFamily="18" charset="0"/>
              </a:rPr>
              <a:t>creating</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professionals</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who</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were</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capable</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of</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performing</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the</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necessary</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tasks</a:t>
            </a:r>
            <a:r>
              <a:rPr lang="es-ES" sz="1800" dirty="0">
                <a:solidFill>
                  <a:srgbClr val="000000"/>
                </a:solidFill>
                <a:effectLst/>
                <a:latin typeface="Times New Roman" panose="02020603050405020304" pitchFamily="18" charset="0"/>
                <a:ea typeface="Times New Roman" panose="02020603050405020304" pitchFamily="18" charset="0"/>
              </a:rPr>
              <a:t> in </a:t>
            </a:r>
            <a:r>
              <a:rPr lang="es-ES" sz="1800" dirty="0" err="1">
                <a:solidFill>
                  <a:srgbClr val="000000"/>
                </a:solidFill>
                <a:effectLst/>
                <a:latin typeface="Times New Roman" panose="02020603050405020304" pitchFamily="18" charset="0"/>
                <a:ea typeface="Times New Roman" panose="02020603050405020304" pitchFamily="18" charset="0"/>
              </a:rPr>
              <a:t>the</a:t>
            </a:r>
            <a:r>
              <a:rPr lang="es-ES" sz="1800" dirty="0">
                <a:solidFill>
                  <a:srgbClr val="000000"/>
                </a:solidFill>
                <a:effectLst/>
                <a:latin typeface="Times New Roman" panose="02020603050405020304" pitchFamily="18" charset="0"/>
                <a:ea typeface="Times New Roman" panose="02020603050405020304" pitchFamily="18" charset="0"/>
              </a:rPr>
              <a:t> civil, </a:t>
            </a:r>
            <a:r>
              <a:rPr lang="es-ES" sz="1800" dirty="0" err="1">
                <a:solidFill>
                  <a:srgbClr val="000000"/>
                </a:solidFill>
                <a:effectLst/>
                <a:latin typeface="Times New Roman" panose="02020603050405020304" pitchFamily="18" charset="0"/>
                <a:ea typeface="Times New Roman" panose="02020603050405020304" pitchFamily="18" charset="0"/>
              </a:rPr>
              <a:t>military</a:t>
            </a:r>
            <a:r>
              <a:rPr lang="es-ES" sz="1800" dirty="0">
                <a:solidFill>
                  <a:srgbClr val="000000"/>
                </a:solidFill>
                <a:effectLst/>
                <a:latin typeface="Times New Roman" panose="02020603050405020304" pitchFamily="18" charset="0"/>
                <a:ea typeface="Times New Roman" panose="02020603050405020304" pitchFamily="18" charset="0"/>
              </a:rPr>
              <a:t> and industrial </a:t>
            </a:r>
            <a:r>
              <a:rPr lang="es-ES" sz="1800" dirty="0" err="1">
                <a:solidFill>
                  <a:srgbClr val="000000"/>
                </a:solidFill>
                <a:effectLst/>
                <a:latin typeface="Times New Roman" panose="02020603050405020304" pitchFamily="18" charset="0"/>
                <a:ea typeface="Times New Roman" panose="02020603050405020304" pitchFamily="18" charset="0"/>
              </a:rPr>
              <a:t>spheres</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b="1" dirty="0" err="1">
                <a:solidFill>
                  <a:srgbClr val="000000"/>
                </a:solidFill>
                <a:effectLst/>
                <a:latin typeface="Times New Roman" panose="02020603050405020304" pitchFamily="18" charset="0"/>
                <a:ea typeface="Times New Roman" panose="02020603050405020304" pitchFamily="18" charset="0"/>
              </a:rPr>
              <a:t>sfiers</a:t>
            </a:r>
            <a:r>
              <a:rPr lang="es-ES" sz="1800" dirty="0">
                <a:solidFill>
                  <a:srgbClr val="000000"/>
                </a:solidFill>
                <a:effectLst/>
                <a:latin typeface="Times New Roman" panose="02020603050405020304" pitchFamily="18" charset="0"/>
                <a:ea typeface="Times New Roman" panose="02020603050405020304" pitchFamily="18" charset="0"/>
              </a:rPr>
              <a:t>).</a:t>
            </a:r>
            <a:endParaRPr lang="es-ES" sz="1800" dirty="0">
              <a:effectLst/>
              <a:latin typeface="Times New Roman" panose="02020603050405020304" pitchFamily="18" charset="0"/>
              <a:ea typeface="Times New Roman" panose="02020603050405020304" pitchFamily="18" charset="0"/>
            </a:endParaRPr>
          </a:p>
          <a:p>
            <a:pPr indent="180340" algn="just">
              <a:lnSpc>
                <a:spcPct val="150000"/>
              </a:lnSpc>
              <a:spcBef>
                <a:spcPts val="1200"/>
              </a:spcBef>
              <a:spcAft>
                <a:spcPts val="1200"/>
              </a:spcAft>
            </a:pPr>
            <a:r>
              <a:rPr lang="es-ES" sz="1800" dirty="0" err="1">
                <a:solidFill>
                  <a:srgbClr val="000000"/>
                </a:solidFill>
                <a:effectLst/>
                <a:latin typeface="Times New Roman" panose="02020603050405020304" pitchFamily="18" charset="0"/>
                <a:ea typeface="Times New Roman" panose="02020603050405020304" pitchFamily="18" charset="0"/>
              </a:rPr>
              <a:t>It</a:t>
            </a:r>
            <a:r>
              <a:rPr lang="es-ES" sz="1800" dirty="0">
                <a:solidFill>
                  <a:srgbClr val="000000"/>
                </a:solidFill>
                <a:effectLst/>
                <a:latin typeface="Times New Roman" panose="02020603050405020304" pitchFamily="18" charset="0"/>
                <a:ea typeface="Times New Roman" panose="02020603050405020304" pitchFamily="18" charset="0"/>
              </a:rPr>
              <a:t> can be </a:t>
            </a:r>
            <a:r>
              <a:rPr lang="es-ES" sz="1800" dirty="0" err="1">
                <a:solidFill>
                  <a:srgbClr val="000000"/>
                </a:solidFill>
                <a:effectLst/>
                <a:latin typeface="Times New Roman" panose="02020603050405020304" pitchFamily="18" charset="0"/>
                <a:ea typeface="Times New Roman" panose="02020603050405020304" pitchFamily="18" charset="0"/>
              </a:rPr>
              <a:t>argued</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that</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education</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therefore</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did</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not</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begin</a:t>
            </a:r>
            <a:r>
              <a:rPr lang="es-ES" sz="1800" dirty="0">
                <a:solidFill>
                  <a:srgbClr val="000000"/>
                </a:solidFill>
                <a:effectLst/>
                <a:latin typeface="Times New Roman" panose="02020603050405020304" pitchFamily="18" charset="0"/>
                <a:ea typeface="Times New Roman" panose="02020603050405020304" pitchFamily="18" charset="0"/>
              </a:rPr>
              <a:t> as a social </a:t>
            </a:r>
            <a:r>
              <a:rPr lang="es-ES" sz="1800" dirty="0" err="1">
                <a:solidFill>
                  <a:srgbClr val="000000"/>
                </a:solidFill>
                <a:effectLst/>
                <a:latin typeface="Times New Roman" panose="02020603050405020304" pitchFamily="18" charset="0"/>
                <a:ea typeface="Times New Roman" panose="02020603050405020304" pitchFamily="18" charset="0"/>
              </a:rPr>
              <a:t>demand</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but</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that</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it</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was</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the</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first</a:t>
            </a:r>
            <a:r>
              <a:rPr lang="es-ES" sz="1800" dirty="0">
                <a:solidFill>
                  <a:srgbClr val="000000"/>
                </a:solidFill>
                <a:effectLst/>
                <a:latin typeface="Times New Roman" panose="02020603050405020304" pitchFamily="18" charset="0"/>
                <a:ea typeface="Times New Roman" panose="02020603050405020304" pitchFamily="18" charset="0"/>
              </a:rPr>
              <a:t> industrial </a:t>
            </a:r>
            <a:r>
              <a:rPr lang="es-ES" sz="1800" dirty="0" err="1">
                <a:solidFill>
                  <a:srgbClr val="000000"/>
                </a:solidFill>
                <a:effectLst/>
                <a:latin typeface="Times New Roman" panose="02020603050405020304" pitchFamily="18" charset="0"/>
                <a:ea typeface="Times New Roman" panose="02020603050405020304" pitchFamily="18" charset="0"/>
              </a:rPr>
              <a:t>revolution</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that</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created</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the</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need</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for</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education</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 </a:t>
            </a:r>
          </a:p>
          <a:p>
            <a:pPr indent="228600" algn="just">
              <a:lnSpc>
                <a:spcPct val="150000"/>
              </a:lnSpc>
              <a:spcBef>
                <a:spcPts val="1200"/>
              </a:spcBef>
              <a:spcAft>
                <a:spcPts val="1200"/>
              </a:spcAft>
            </a:pPr>
            <a:r>
              <a:rPr lang="es-ES" sz="1800" dirty="0" err="1">
                <a:solidFill>
                  <a:srgbClr val="000000"/>
                </a:solidFill>
                <a:effectLst/>
                <a:latin typeface="Times New Roman" panose="02020603050405020304" pitchFamily="18" charset="0"/>
                <a:ea typeface="Times New Roman" panose="02020603050405020304" pitchFamily="18" charset="0"/>
              </a:rPr>
              <a:t>It</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is</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not</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surprising</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that</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schooling</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therefore</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was</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designed</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b="1" dirty="0" err="1">
                <a:solidFill>
                  <a:srgbClr val="000000"/>
                </a:solidFill>
                <a:effectLst/>
                <a:latin typeface="Times New Roman" panose="02020603050405020304" pitchFamily="18" charset="0"/>
                <a:ea typeface="Times New Roman" panose="02020603050405020304" pitchFamily="18" charset="0"/>
              </a:rPr>
              <a:t>desainde</a:t>
            </a:r>
            <a:r>
              <a:rPr lang="es-ES" sz="1800" b="1"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both</a:t>
            </a:r>
            <a:r>
              <a:rPr lang="es-ES" sz="1800" dirty="0">
                <a:solidFill>
                  <a:srgbClr val="000000"/>
                </a:solidFill>
                <a:effectLst/>
                <a:latin typeface="Times New Roman" panose="02020603050405020304" pitchFamily="18" charset="0"/>
                <a:ea typeface="Times New Roman" panose="02020603050405020304" pitchFamily="18" charset="0"/>
              </a:rPr>
              <a:t> in </a:t>
            </a:r>
            <a:r>
              <a:rPr lang="es-ES" sz="1800" dirty="0" err="1">
                <a:solidFill>
                  <a:srgbClr val="000000"/>
                </a:solidFill>
                <a:effectLst/>
                <a:latin typeface="Times New Roman" panose="02020603050405020304" pitchFamily="18" charset="0"/>
                <a:ea typeface="Times New Roman" panose="02020603050405020304" pitchFamily="18" charset="0"/>
              </a:rPr>
              <a:t>its</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organisational</a:t>
            </a:r>
            <a:r>
              <a:rPr lang="es-ES" sz="1800" dirty="0">
                <a:solidFill>
                  <a:srgbClr val="000000"/>
                </a:solidFill>
                <a:effectLst/>
                <a:latin typeface="Times New Roman" panose="02020603050405020304" pitchFamily="18" charset="0"/>
                <a:ea typeface="Times New Roman" panose="02020603050405020304" pitchFamily="18" charset="0"/>
              </a:rPr>
              <a:t> and </a:t>
            </a:r>
            <a:r>
              <a:rPr lang="es-ES" sz="1800" dirty="0" err="1">
                <a:solidFill>
                  <a:srgbClr val="000000"/>
                </a:solidFill>
                <a:effectLst/>
                <a:latin typeface="Times New Roman" panose="02020603050405020304" pitchFamily="18" charset="0"/>
                <a:ea typeface="Times New Roman" panose="02020603050405020304" pitchFamily="18" charset="0"/>
              </a:rPr>
              <a:t>methodological</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forms</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to</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imitate</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mass</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industrialised</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b="1" dirty="0" err="1">
                <a:solidFill>
                  <a:srgbClr val="000000"/>
                </a:solidFill>
                <a:effectLst/>
                <a:latin typeface="Times New Roman" panose="02020603050405020304" pitchFamily="18" charset="0"/>
                <a:ea typeface="Times New Roman" panose="02020603050405020304" pitchFamily="18" charset="0"/>
              </a:rPr>
              <a:t>industrializd</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production</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models</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which</a:t>
            </a:r>
            <a:r>
              <a:rPr lang="es-ES" sz="1800" dirty="0">
                <a:solidFill>
                  <a:srgbClr val="000000"/>
                </a:solidFill>
                <a:effectLst/>
                <a:latin typeface="Times New Roman" panose="02020603050405020304" pitchFamily="18" charset="0"/>
                <a:ea typeface="Times New Roman" panose="02020603050405020304" pitchFamily="18" charset="0"/>
              </a:rPr>
              <a:t> continues </a:t>
            </a:r>
            <a:r>
              <a:rPr lang="es-ES" sz="1800" dirty="0" err="1">
                <a:solidFill>
                  <a:srgbClr val="000000"/>
                </a:solidFill>
                <a:effectLst/>
                <a:latin typeface="Times New Roman" panose="02020603050405020304" pitchFamily="18" charset="0"/>
                <a:ea typeface="Times New Roman" panose="02020603050405020304" pitchFamily="18" charset="0"/>
              </a:rPr>
              <a:t>to</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this</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day</a:t>
            </a:r>
            <a:r>
              <a:rPr lang="es-ES" sz="1800" dirty="0">
                <a:solidFill>
                  <a:srgbClr val="000000"/>
                </a:solidFill>
                <a:effectLst/>
                <a:latin typeface="Times New Roman" panose="02020603050405020304" pitchFamily="18" charset="0"/>
                <a:ea typeface="Times New Roman" panose="02020603050405020304" pitchFamily="18" charset="0"/>
              </a:rPr>
              <a:t> in </a:t>
            </a:r>
            <a:r>
              <a:rPr lang="es-ES" sz="1800" dirty="0" err="1">
                <a:solidFill>
                  <a:srgbClr val="000000"/>
                </a:solidFill>
                <a:effectLst/>
                <a:latin typeface="Times New Roman" panose="02020603050405020304" pitchFamily="18" charset="0"/>
                <a:ea typeface="Times New Roman" panose="02020603050405020304" pitchFamily="18" charset="0"/>
              </a:rPr>
              <a:t>the</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minds</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of</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authorities</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b="1" dirty="0" err="1">
                <a:solidFill>
                  <a:srgbClr val="000000"/>
                </a:solidFill>
                <a:effectLst/>
                <a:latin typeface="Times New Roman" panose="02020603050405020304" pitchFamily="18" charset="0"/>
                <a:ea typeface="Times New Roman" panose="02020603050405020304" pitchFamily="18" charset="0"/>
              </a:rPr>
              <a:t>athoritis</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teachers</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students</a:t>
            </a:r>
            <a:r>
              <a:rPr lang="es-ES" sz="1800" dirty="0">
                <a:solidFill>
                  <a:srgbClr val="000000"/>
                </a:solidFill>
                <a:effectLst/>
                <a:latin typeface="Times New Roman" panose="02020603050405020304" pitchFamily="18" charset="0"/>
                <a:ea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rPr>
              <a:t>families</a:t>
            </a:r>
            <a:r>
              <a:rPr lang="es-ES" sz="1800" dirty="0">
                <a:solidFill>
                  <a:srgbClr val="000000"/>
                </a:solidFill>
                <a:effectLst/>
                <a:latin typeface="Times New Roman" panose="02020603050405020304" pitchFamily="18" charset="0"/>
                <a:ea typeface="Times New Roman" panose="02020603050405020304" pitchFamily="18" charset="0"/>
              </a:rPr>
              <a:t> and </a:t>
            </a:r>
            <a:r>
              <a:rPr lang="es-ES" sz="1800" dirty="0" err="1">
                <a:solidFill>
                  <a:srgbClr val="000000"/>
                </a:solidFill>
                <a:effectLst/>
                <a:latin typeface="Times New Roman" panose="02020603050405020304" pitchFamily="18" charset="0"/>
                <a:ea typeface="Times New Roman" panose="02020603050405020304" pitchFamily="18" charset="0"/>
              </a:rPr>
              <a:t>society</a:t>
            </a:r>
            <a:r>
              <a:rPr lang="es-ES" sz="1800" dirty="0">
                <a:solidFill>
                  <a:srgbClr val="000000"/>
                </a:solidFill>
                <a:effectLst/>
                <a:latin typeface="Times New Roman" panose="02020603050405020304" pitchFamily="18" charset="0"/>
                <a:ea typeface="Times New Roman" panose="02020603050405020304" pitchFamily="18" charset="0"/>
              </a:rPr>
              <a:t> in general</a:t>
            </a:r>
            <a:r>
              <a:rPr lang="es-ES" sz="1800" i="1" dirty="0">
                <a:solidFill>
                  <a:srgbClr val="000000"/>
                </a:solidFill>
                <a:effectLst/>
                <a:latin typeface="Times New Roman" panose="02020603050405020304" pitchFamily="18" charset="0"/>
                <a:ea typeface="Times New Roman" panose="02020603050405020304" pitchFamily="18" charset="0"/>
              </a:rPr>
              <a:t> . </a:t>
            </a:r>
            <a:endParaRPr lang="es-ES" sz="1800" dirty="0">
              <a:effectLst/>
              <a:latin typeface="Times New Roman" panose="02020603050405020304" pitchFamily="18" charset="0"/>
              <a:ea typeface="Times New Roman" panose="02020603050405020304" pitchFamily="18" charset="0"/>
            </a:endParaRPr>
          </a:p>
          <a:p>
            <a:endParaRPr lang="en-US" dirty="0"/>
          </a:p>
        </p:txBody>
      </p:sp>
      <p:sp>
        <p:nvSpPr>
          <p:cNvPr id="4" name="Marcador de número de diapositiva 3"/>
          <p:cNvSpPr>
            <a:spLocks noGrp="1"/>
          </p:cNvSpPr>
          <p:nvPr>
            <p:ph type="sldNum" sz="quarter" idx="5"/>
          </p:nvPr>
        </p:nvSpPr>
        <p:spPr/>
        <p:txBody>
          <a:bodyPr/>
          <a:lstStyle/>
          <a:p>
            <a:fld id="{8A992C1D-2BFA-4AF9-ACBF-EB79A88E7C43}" type="slidenum">
              <a:rPr lang="en-GB" smtClean="0"/>
              <a:pPr/>
              <a:t>5</a:t>
            </a:fld>
            <a:endParaRPr lang="en-GB"/>
          </a:p>
        </p:txBody>
      </p:sp>
    </p:spTree>
    <p:extLst>
      <p:ext uri="{BB962C8B-B14F-4D97-AF65-F5344CB8AC3E}">
        <p14:creationId xmlns:p14="http://schemas.microsoft.com/office/powerpoint/2010/main" val="3675332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a:p>
            <a:r>
              <a:rPr lang="en-US" dirty="0"/>
              <a:t>This photo that I have put in this slide I believe represents well what has happened during the last centuries with the students who have passed through the formal education system. You can see how they start in the educational system being different and how they come out as if they were all the same. </a:t>
            </a:r>
          </a:p>
          <a:p>
            <a:endParaRPr lang="en-US" dirty="0"/>
          </a:p>
          <a:p>
            <a:r>
              <a:rPr lang="en-US" dirty="0"/>
              <a:t>This is, from my point of view, what was really intended to be achieved. </a:t>
            </a:r>
          </a:p>
          <a:p>
            <a:endParaRPr lang="en-US" dirty="0"/>
          </a:p>
          <a:p>
            <a:r>
              <a:rPr lang="en-US" dirty="0"/>
              <a:t>Nowadays this does not make any sense and technological development in the classroom will allow education to be individualized (</a:t>
            </a:r>
            <a:r>
              <a:rPr lang="en-US" b="1" dirty="0" err="1"/>
              <a:t>individualizd</a:t>
            </a:r>
            <a:r>
              <a:rPr lang="en-US" dirty="0"/>
              <a:t>) and specialized (</a:t>
            </a:r>
            <a:r>
              <a:rPr lang="en-US" b="1" dirty="0" err="1"/>
              <a:t>speciolizd</a:t>
            </a:r>
            <a:r>
              <a:rPr lang="en-US" dirty="0"/>
              <a:t>). </a:t>
            </a:r>
          </a:p>
          <a:p>
            <a:endParaRPr lang="en-US" dirty="0"/>
          </a:p>
          <a:p>
            <a:r>
              <a:rPr lang="en-US" dirty="0"/>
              <a:t>In this way, students will be able to improve their skills and differentiate themselves from one another..</a:t>
            </a:r>
            <a:endParaRPr lang="es-ES" dirty="0"/>
          </a:p>
        </p:txBody>
      </p:sp>
      <p:sp>
        <p:nvSpPr>
          <p:cNvPr id="4" name="Marcador de número de diapositiva 3"/>
          <p:cNvSpPr>
            <a:spLocks noGrp="1"/>
          </p:cNvSpPr>
          <p:nvPr>
            <p:ph type="sldNum" sz="quarter" idx="5"/>
          </p:nvPr>
        </p:nvSpPr>
        <p:spPr/>
        <p:txBody>
          <a:bodyPr/>
          <a:lstStyle/>
          <a:p>
            <a:fld id="{8A992C1D-2BFA-4AF9-ACBF-EB79A88E7C43}" type="slidenum">
              <a:rPr lang="en-GB" smtClean="0"/>
              <a:pPr/>
              <a:t>6</a:t>
            </a:fld>
            <a:endParaRPr lang="en-GB"/>
          </a:p>
        </p:txBody>
      </p:sp>
    </p:spTree>
    <p:extLst>
      <p:ext uri="{BB962C8B-B14F-4D97-AF65-F5344CB8AC3E}">
        <p14:creationId xmlns:p14="http://schemas.microsoft.com/office/powerpoint/2010/main" val="2200444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228600" algn="just">
              <a:lnSpc>
                <a:spcPct val="150000"/>
              </a:lnSpc>
              <a:spcBef>
                <a:spcPts val="1200"/>
              </a:spcBef>
              <a:spcAft>
                <a:spcPts val="1200"/>
              </a:spcAft>
            </a:pPr>
            <a:r>
              <a:rPr lang="es-ES" sz="5400" dirty="0" err="1">
                <a:effectLst/>
                <a:highlight>
                  <a:srgbClr val="FFFF00"/>
                </a:highlight>
                <a:latin typeface="Times New Roman" panose="02020603050405020304" pitchFamily="18" charset="0"/>
                <a:ea typeface="Times New Roman" panose="02020603050405020304" pitchFamily="18" charset="0"/>
              </a:rPr>
              <a:t>What</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is</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really</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surprising</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is</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that</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the</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current</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education</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system</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still</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maintains</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the</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same</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format</a:t>
            </a:r>
            <a:r>
              <a:rPr lang="es-ES" sz="5400" dirty="0">
                <a:effectLst/>
                <a:highlight>
                  <a:srgbClr val="FFFF00"/>
                </a:highlight>
                <a:latin typeface="Times New Roman" panose="02020603050405020304" pitchFamily="18" charset="0"/>
                <a:ea typeface="Times New Roman" panose="02020603050405020304" pitchFamily="18" charset="0"/>
              </a:rPr>
              <a:t> as </a:t>
            </a:r>
            <a:r>
              <a:rPr lang="es-ES" sz="5400" dirty="0" err="1">
                <a:effectLst/>
                <a:highlight>
                  <a:srgbClr val="FFFF00"/>
                </a:highlight>
                <a:latin typeface="Times New Roman" panose="02020603050405020304" pitchFamily="18" charset="0"/>
                <a:ea typeface="Times New Roman" panose="02020603050405020304" pitchFamily="18" charset="0"/>
              </a:rPr>
              <a:t>its</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origins</a:t>
            </a:r>
            <a:r>
              <a:rPr lang="es-ES" sz="5400" dirty="0">
                <a:effectLst/>
                <a:highlight>
                  <a:srgbClr val="FFFF00"/>
                </a:highlight>
                <a:latin typeface="Times New Roman" panose="02020603050405020304" pitchFamily="18" charset="0"/>
                <a:ea typeface="Times New Roman" panose="02020603050405020304" pitchFamily="18" charset="0"/>
              </a:rPr>
              <a:t>, in </a:t>
            </a:r>
            <a:r>
              <a:rPr lang="es-ES" sz="5400" dirty="0" err="1">
                <a:effectLst/>
                <a:highlight>
                  <a:srgbClr val="FFFF00"/>
                </a:highlight>
                <a:latin typeface="Times New Roman" panose="02020603050405020304" pitchFamily="18" charset="0"/>
                <a:ea typeface="Times New Roman" panose="02020603050405020304" pitchFamily="18" charset="0"/>
              </a:rPr>
              <a:t>which</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repetition</a:t>
            </a:r>
            <a:r>
              <a:rPr lang="es-ES" sz="5400" dirty="0">
                <a:effectLst/>
                <a:highlight>
                  <a:srgbClr val="FFFF00"/>
                </a:highlight>
                <a:latin typeface="Times New Roman" panose="02020603050405020304" pitchFamily="18" charset="0"/>
                <a:ea typeface="Times New Roman" panose="02020603050405020304" pitchFamily="18" charset="0"/>
              </a:rPr>
              <a:t> and </a:t>
            </a:r>
            <a:r>
              <a:rPr lang="es-ES" sz="5400" dirty="0" err="1">
                <a:effectLst/>
                <a:highlight>
                  <a:srgbClr val="FFFF00"/>
                </a:highlight>
                <a:latin typeface="Times New Roman" panose="02020603050405020304" pitchFamily="18" charset="0"/>
                <a:ea typeface="Times New Roman" panose="02020603050405020304" pitchFamily="18" charset="0"/>
              </a:rPr>
              <a:t>homogeneity</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b="1" dirty="0" err="1">
                <a:effectLst/>
                <a:highlight>
                  <a:srgbClr val="FFFF00"/>
                </a:highlight>
                <a:latin typeface="Times New Roman" panose="02020603050405020304" pitchFamily="18" charset="0"/>
                <a:ea typeface="Times New Roman" panose="02020603050405020304" pitchFamily="18" charset="0"/>
              </a:rPr>
              <a:t>hamongeneited</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was</a:t>
            </a:r>
            <a:r>
              <a:rPr lang="es-ES" sz="5400" dirty="0">
                <a:effectLst/>
                <a:highlight>
                  <a:srgbClr val="FFFF00"/>
                </a:highlight>
                <a:latin typeface="Times New Roman" panose="02020603050405020304" pitchFamily="18" charset="0"/>
                <a:ea typeface="Times New Roman" panose="02020603050405020304" pitchFamily="18" charset="0"/>
              </a:rPr>
              <a:t> and </a:t>
            </a:r>
            <a:r>
              <a:rPr lang="es-ES" sz="5400" dirty="0" err="1">
                <a:effectLst/>
                <a:highlight>
                  <a:srgbClr val="FFFF00"/>
                </a:highlight>
                <a:latin typeface="Times New Roman" panose="02020603050405020304" pitchFamily="18" charset="0"/>
                <a:ea typeface="Times New Roman" panose="02020603050405020304" pitchFamily="18" charset="0"/>
              </a:rPr>
              <a:t>is</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the</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dominant</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trend</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even</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though</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the</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first</a:t>
            </a:r>
            <a:r>
              <a:rPr lang="es-ES" sz="5400" dirty="0">
                <a:effectLst/>
                <a:highlight>
                  <a:srgbClr val="FFFF00"/>
                </a:highlight>
                <a:latin typeface="Times New Roman" panose="02020603050405020304" pitchFamily="18" charset="0"/>
                <a:ea typeface="Times New Roman" panose="02020603050405020304" pitchFamily="18" charset="0"/>
              </a:rPr>
              <a:t> industrial </a:t>
            </a:r>
            <a:r>
              <a:rPr lang="es-ES" sz="5400" dirty="0" err="1">
                <a:effectLst/>
                <a:highlight>
                  <a:srgbClr val="FFFF00"/>
                </a:highlight>
                <a:latin typeface="Times New Roman" panose="02020603050405020304" pitchFamily="18" charset="0"/>
                <a:ea typeface="Times New Roman" panose="02020603050405020304" pitchFamily="18" charset="0"/>
              </a:rPr>
              <a:t>revolutions</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happened</a:t>
            </a:r>
            <a:r>
              <a:rPr lang="es-ES" sz="5400" dirty="0">
                <a:effectLst/>
                <a:highlight>
                  <a:srgbClr val="FFFF00"/>
                </a:highlight>
                <a:latin typeface="Times New Roman" panose="02020603050405020304" pitchFamily="18" charset="0"/>
                <a:ea typeface="Times New Roman" panose="02020603050405020304" pitchFamily="18" charset="0"/>
              </a:rPr>
              <a:t> a </a:t>
            </a:r>
            <a:r>
              <a:rPr lang="es-ES" sz="5400" dirty="0" err="1">
                <a:effectLst/>
                <a:highlight>
                  <a:srgbClr val="FFFF00"/>
                </a:highlight>
                <a:latin typeface="Times New Roman" panose="02020603050405020304" pitchFamily="18" charset="0"/>
                <a:ea typeface="Times New Roman" panose="02020603050405020304" pitchFamily="18" charset="0"/>
              </a:rPr>
              <a:t>long</a:t>
            </a:r>
            <a:r>
              <a:rPr lang="es-ES" sz="5400" dirty="0">
                <a:effectLst/>
                <a:highlight>
                  <a:srgbClr val="FFFF00"/>
                </a:highlight>
                <a:latin typeface="Times New Roman" panose="02020603050405020304" pitchFamily="18" charset="0"/>
                <a:ea typeface="Times New Roman" panose="02020603050405020304" pitchFamily="18" charset="0"/>
              </a:rPr>
              <a:t> time ago. </a:t>
            </a:r>
          </a:p>
          <a:p>
            <a:pPr indent="228600" algn="just">
              <a:lnSpc>
                <a:spcPct val="150000"/>
              </a:lnSpc>
              <a:spcBef>
                <a:spcPts val="1200"/>
              </a:spcBef>
              <a:spcAft>
                <a:spcPts val="1200"/>
              </a:spcAft>
            </a:pPr>
            <a:endParaRPr lang="es-ES" sz="5400" dirty="0">
              <a:effectLst/>
              <a:highlight>
                <a:srgbClr val="FFFF00"/>
              </a:highlight>
              <a:latin typeface="Times New Roman" panose="02020603050405020304" pitchFamily="18" charset="0"/>
              <a:ea typeface="Times New Roman" panose="02020603050405020304" pitchFamily="18" charset="0"/>
            </a:endParaRPr>
          </a:p>
          <a:p>
            <a:pPr indent="228600" algn="just">
              <a:lnSpc>
                <a:spcPct val="150000"/>
              </a:lnSpc>
              <a:spcBef>
                <a:spcPts val="1200"/>
              </a:spcBef>
              <a:spcAft>
                <a:spcPts val="1200"/>
              </a:spcAft>
            </a:pPr>
            <a:r>
              <a:rPr lang="es-ES" sz="5400" dirty="0" err="1">
                <a:effectLst/>
                <a:highlight>
                  <a:srgbClr val="FFFF00"/>
                </a:highlight>
                <a:latin typeface="Times New Roman" panose="02020603050405020304" pitchFamily="18" charset="0"/>
                <a:ea typeface="Times New Roman" panose="02020603050405020304" pitchFamily="18" charset="0"/>
              </a:rPr>
              <a:t>The</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education</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system</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needs</a:t>
            </a:r>
            <a:r>
              <a:rPr lang="es-ES" sz="5400" dirty="0">
                <a:effectLst/>
                <a:highlight>
                  <a:srgbClr val="FFFF00"/>
                </a:highlight>
                <a:latin typeface="Times New Roman" panose="02020603050405020304" pitchFamily="18" charset="0"/>
                <a:ea typeface="Times New Roman" panose="02020603050405020304" pitchFamily="18" charset="0"/>
              </a:rPr>
              <a:t>, as </a:t>
            </a:r>
            <a:r>
              <a:rPr lang="es-ES" sz="5400" dirty="0" err="1">
                <a:effectLst/>
                <a:highlight>
                  <a:srgbClr val="FFFF00"/>
                </a:highlight>
                <a:latin typeface="Times New Roman" panose="02020603050405020304" pitchFamily="18" charset="0"/>
                <a:ea typeface="Times New Roman" panose="02020603050405020304" pitchFamily="18" charset="0"/>
              </a:rPr>
              <a:t>is</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logical</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to</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rely</a:t>
            </a:r>
            <a:r>
              <a:rPr lang="es-ES" sz="5400" dirty="0">
                <a:effectLst/>
                <a:highlight>
                  <a:srgbClr val="FFFF00"/>
                </a:highlight>
                <a:latin typeface="Times New Roman" panose="02020603050405020304" pitchFamily="18" charset="0"/>
                <a:ea typeface="Times New Roman" panose="02020603050405020304" pitchFamily="18" charset="0"/>
              </a:rPr>
              <a:t> on </a:t>
            </a:r>
            <a:r>
              <a:rPr lang="es-ES" sz="5400" dirty="0" err="1">
                <a:effectLst/>
                <a:highlight>
                  <a:srgbClr val="FFFF00"/>
                </a:highlight>
                <a:latin typeface="Times New Roman" panose="02020603050405020304" pitchFamily="18" charset="0"/>
                <a:ea typeface="Times New Roman" panose="02020603050405020304" pitchFamily="18" charset="0"/>
              </a:rPr>
              <a:t>other</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teaching-learning</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techniques</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tecnics</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far</a:t>
            </a:r>
            <a:r>
              <a:rPr lang="es-ES" sz="5400" dirty="0">
                <a:effectLst/>
                <a:highlight>
                  <a:srgbClr val="FFFF00"/>
                </a:highlight>
                <a:latin typeface="Times New Roman" panose="02020603050405020304" pitchFamily="18" charset="0"/>
                <a:ea typeface="Times New Roman" panose="02020603050405020304" pitchFamily="18" charset="0"/>
              </a:rPr>
              <a:t> removed </a:t>
            </a:r>
            <a:r>
              <a:rPr lang="es-ES" sz="5400" dirty="0" err="1">
                <a:effectLst/>
                <a:highlight>
                  <a:srgbClr val="FFFF00"/>
                </a:highlight>
                <a:latin typeface="Times New Roman" panose="02020603050405020304" pitchFamily="18" charset="0"/>
                <a:ea typeface="Times New Roman" panose="02020603050405020304" pitchFamily="18" charset="0"/>
              </a:rPr>
              <a:t>from</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the</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traditional</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models</a:t>
            </a:r>
            <a:r>
              <a:rPr lang="es-ES" sz="5400" dirty="0">
                <a:effectLst/>
                <a:highlight>
                  <a:srgbClr val="FFFF00"/>
                </a:highlight>
                <a:latin typeface="Times New Roman" panose="02020603050405020304" pitchFamily="18" charset="0"/>
                <a:ea typeface="Times New Roman" panose="02020603050405020304" pitchFamily="18" charset="0"/>
              </a:rPr>
              <a:t>. </a:t>
            </a:r>
          </a:p>
          <a:p>
            <a:pPr indent="228600" algn="just">
              <a:lnSpc>
                <a:spcPct val="150000"/>
              </a:lnSpc>
              <a:spcBef>
                <a:spcPts val="1200"/>
              </a:spcBef>
              <a:spcAft>
                <a:spcPts val="1200"/>
              </a:spcAft>
            </a:pPr>
            <a:endParaRPr lang="es-ES" sz="5400" dirty="0">
              <a:effectLst/>
              <a:highlight>
                <a:srgbClr val="FFFF00"/>
              </a:highlight>
              <a:latin typeface="Times New Roman" panose="02020603050405020304" pitchFamily="18" charset="0"/>
              <a:ea typeface="Times New Roman" panose="02020603050405020304" pitchFamily="18" charset="0"/>
            </a:endParaRPr>
          </a:p>
          <a:p>
            <a:pPr indent="449580" algn="just">
              <a:lnSpc>
                <a:spcPct val="150000"/>
              </a:lnSpc>
              <a:spcBef>
                <a:spcPts val="1200"/>
              </a:spcBef>
              <a:spcAft>
                <a:spcPts val="1200"/>
              </a:spcAft>
            </a:pPr>
            <a:r>
              <a:rPr lang="es-ES" sz="5400" dirty="0" err="1">
                <a:effectLst/>
                <a:highlight>
                  <a:srgbClr val="FFFF00"/>
                </a:highlight>
                <a:latin typeface="Times New Roman" panose="02020603050405020304" pitchFamily="18" charset="0"/>
                <a:ea typeface="Times New Roman" panose="02020603050405020304" pitchFamily="18" charset="0"/>
              </a:rPr>
              <a:t>It</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is</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obvious</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that</a:t>
            </a:r>
            <a:r>
              <a:rPr lang="es-ES" sz="5400" dirty="0">
                <a:effectLst/>
                <a:highlight>
                  <a:srgbClr val="FFFF00"/>
                </a:highlight>
                <a:latin typeface="Times New Roman" panose="02020603050405020304" pitchFamily="18" charset="0"/>
                <a:ea typeface="Times New Roman" panose="02020603050405020304" pitchFamily="18" charset="0"/>
              </a:rPr>
              <a:t> a radical </a:t>
            </a:r>
            <a:r>
              <a:rPr lang="es-ES" sz="5400" dirty="0" err="1">
                <a:effectLst/>
                <a:highlight>
                  <a:srgbClr val="FFFF00"/>
                </a:highlight>
                <a:latin typeface="Times New Roman" panose="02020603050405020304" pitchFamily="18" charset="0"/>
                <a:ea typeface="Times New Roman" panose="02020603050405020304" pitchFamily="18" charset="0"/>
              </a:rPr>
              <a:t>change</a:t>
            </a:r>
            <a:r>
              <a:rPr lang="es-ES" sz="5400" dirty="0">
                <a:effectLst/>
                <a:highlight>
                  <a:srgbClr val="FFFF00"/>
                </a:highlight>
                <a:latin typeface="Times New Roman" panose="02020603050405020304" pitchFamily="18" charset="0"/>
                <a:ea typeface="Times New Roman" panose="02020603050405020304" pitchFamily="18" charset="0"/>
              </a:rPr>
              <a:t> in </a:t>
            </a:r>
            <a:r>
              <a:rPr lang="es-ES" sz="5400" dirty="0" err="1">
                <a:effectLst/>
                <a:highlight>
                  <a:srgbClr val="FFFF00"/>
                </a:highlight>
                <a:latin typeface="Times New Roman" panose="02020603050405020304" pitchFamily="18" charset="0"/>
                <a:ea typeface="Times New Roman" panose="02020603050405020304" pitchFamily="18" charset="0"/>
              </a:rPr>
              <a:t>the</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education</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system</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is</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required</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to</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adapt</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to</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present</a:t>
            </a:r>
            <a:r>
              <a:rPr lang="es-ES" sz="5400" dirty="0">
                <a:effectLst/>
                <a:highlight>
                  <a:srgbClr val="FFFF00"/>
                </a:highlight>
                <a:latin typeface="Times New Roman" panose="02020603050405020304" pitchFamily="18" charset="0"/>
                <a:ea typeface="Times New Roman" panose="02020603050405020304" pitchFamily="18" charset="0"/>
              </a:rPr>
              <a:t> and future </a:t>
            </a:r>
            <a:r>
              <a:rPr lang="es-ES" sz="5400" dirty="0" err="1">
                <a:effectLst/>
                <a:highlight>
                  <a:srgbClr val="FFFF00"/>
                </a:highlight>
                <a:latin typeface="Times New Roman" panose="02020603050405020304" pitchFamily="18" charset="0"/>
                <a:ea typeface="Times New Roman" panose="02020603050405020304" pitchFamily="18" charset="0"/>
              </a:rPr>
              <a:t>circumstances</a:t>
            </a:r>
            <a:r>
              <a:rPr lang="es-ES" sz="5400" dirty="0">
                <a:effectLst/>
                <a:highlight>
                  <a:srgbClr val="FFFF00"/>
                </a:highlight>
                <a:latin typeface="Times New Roman" panose="02020603050405020304" pitchFamily="18" charset="0"/>
                <a:ea typeface="Times New Roman" panose="02020603050405020304" pitchFamily="18" charset="0"/>
              </a:rPr>
              <a:t>, as </a:t>
            </a:r>
            <a:r>
              <a:rPr lang="es-ES" sz="5400" dirty="0" err="1">
                <a:effectLst/>
                <a:highlight>
                  <a:srgbClr val="FFFF00"/>
                </a:highlight>
                <a:latin typeface="Times New Roman" panose="02020603050405020304" pitchFamily="18" charset="0"/>
                <a:ea typeface="Times New Roman" panose="02020603050405020304" pitchFamily="18" charset="0"/>
              </a:rPr>
              <a:t>abrupt</a:t>
            </a:r>
            <a:r>
              <a:rPr lang="es-ES" sz="5400" dirty="0">
                <a:effectLst/>
                <a:highlight>
                  <a:srgbClr val="FFFF00"/>
                </a:highlight>
                <a:latin typeface="Times New Roman" panose="02020603050405020304" pitchFamily="18" charset="0"/>
                <a:ea typeface="Times New Roman" panose="02020603050405020304" pitchFamily="18" charset="0"/>
              </a:rPr>
              <a:t> as </a:t>
            </a:r>
            <a:r>
              <a:rPr lang="es-ES" sz="5400" dirty="0" err="1">
                <a:effectLst/>
                <a:highlight>
                  <a:srgbClr val="FFFF00"/>
                </a:highlight>
                <a:latin typeface="Times New Roman" panose="02020603050405020304" pitchFamily="18" charset="0"/>
                <a:ea typeface="Times New Roman" panose="02020603050405020304" pitchFamily="18" charset="0"/>
              </a:rPr>
              <a:t>the</a:t>
            </a:r>
            <a:r>
              <a:rPr lang="es-ES" sz="5400" dirty="0">
                <a:effectLst/>
                <a:highlight>
                  <a:srgbClr val="FFFF00"/>
                </a:highlight>
                <a:latin typeface="Times New Roman" panose="02020603050405020304" pitchFamily="18" charset="0"/>
                <a:ea typeface="Times New Roman" panose="02020603050405020304" pitchFamily="18" charset="0"/>
              </a:rPr>
              <a:t> social, </a:t>
            </a:r>
            <a:r>
              <a:rPr lang="es-ES" sz="5400" dirty="0" err="1">
                <a:effectLst/>
                <a:highlight>
                  <a:srgbClr val="FFFF00"/>
                </a:highlight>
                <a:latin typeface="Times New Roman" panose="02020603050405020304" pitchFamily="18" charset="0"/>
                <a:ea typeface="Times New Roman" panose="02020603050405020304" pitchFamily="18" charset="0"/>
              </a:rPr>
              <a:t>economic</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political</a:t>
            </a:r>
            <a:r>
              <a:rPr lang="es-ES" sz="5400" dirty="0">
                <a:effectLst/>
                <a:highlight>
                  <a:srgbClr val="FFFF00"/>
                </a:highlight>
                <a:latin typeface="Times New Roman" panose="02020603050405020304" pitchFamily="18" charset="0"/>
                <a:ea typeface="Times New Roman" panose="02020603050405020304" pitchFamily="18" charset="0"/>
              </a:rPr>
              <a:t> and cultural </a:t>
            </a:r>
            <a:r>
              <a:rPr lang="es-ES" sz="5400" dirty="0" err="1">
                <a:effectLst/>
                <a:highlight>
                  <a:srgbClr val="FFFF00"/>
                </a:highlight>
                <a:latin typeface="Times New Roman" panose="02020603050405020304" pitchFamily="18" charset="0"/>
                <a:ea typeface="Times New Roman" panose="02020603050405020304" pitchFamily="18" charset="0"/>
              </a:rPr>
              <a:t>changes</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that</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society</a:t>
            </a:r>
            <a:r>
              <a:rPr lang="es-ES" sz="5400" dirty="0">
                <a:effectLst/>
                <a:highlight>
                  <a:srgbClr val="FFFF00"/>
                </a:highlight>
                <a:latin typeface="Times New Roman" panose="02020603050405020304" pitchFamily="18" charset="0"/>
                <a:ea typeface="Times New Roman" panose="02020603050405020304" pitchFamily="18" charset="0"/>
              </a:rPr>
              <a:t> has </a:t>
            </a:r>
            <a:r>
              <a:rPr lang="es-ES" sz="5400" dirty="0" err="1">
                <a:effectLst/>
                <a:highlight>
                  <a:srgbClr val="FFFF00"/>
                </a:highlight>
                <a:latin typeface="Times New Roman" panose="02020603050405020304" pitchFamily="18" charset="0"/>
                <a:ea typeface="Times New Roman" panose="02020603050405020304" pitchFamily="18" charset="0"/>
              </a:rPr>
              <a:t>undergone</a:t>
            </a:r>
            <a:r>
              <a:rPr lang="es-ES" sz="5400" dirty="0">
                <a:effectLst/>
                <a:highlight>
                  <a:srgbClr val="FFFF00"/>
                </a:highlight>
                <a:latin typeface="Times New Roman" panose="02020603050405020304" pitchFamily="18" charset="0"/>
                <a:ea typeface="Times New Roman" panose="02020603050405020304" pitchFamily="18" charset="0"/>
              </a:rPr>
              <a:t> in </a:t>
            </a:r>
            <a:r>
              <a:rPr lang="es-ES" sz="5400" dirty="0" err="1">
                <a:effectLst/>
                <a:highlight>
                  <a:srgbClr val="FFFF00"/>
                </a:highlight>
                <a:latin typeface="Times New Roman" panose="02020603050405020304" pitchFamily="18" charset="0"/>
                <a:ea typeface="Times New Roman" panose="02020603050405020304" pitchFamily="18" charset="0"/>
              </a:rPr>
              <a:t>recent</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b="1" dirty="0" err="1">
                <a:effectLst/>
                <a:highlight>
                  <a:srgbClr val="FFFF00"/>
                </a:highlight>
                <a:latin typeface="Times New Roman" panose="02020603050405020304" pitchFamily="18" charset="0"/>
                <a:ea typeface="Times New Roman" panose="02020603050405020304" pitchFamily="18" charset="0"/>
              </a:rPr>
              <a:t>ricents</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centuries</a:t>
            </a:r>
            <a:r>
              <a:rPr lang="es-ES" sz="5400" dirty="0">
                <a:effectLst/>
                <a:highlight>
                  <a:srgbClr val="FFFF00"/>
                </a:highlight>
                <a:latin typeface="Times New Roman" panose="02020603050405020304" pitchFamily="18" charset="0"/>
                <a:ea typeface="Times New Roman" panose="02020603050405020304" pitchFamily="18" charset="0"/>
              </a:rPr>
              <a:t>. </a:t>
            </a:r>
          </a:p>
          <a:p>
            <a:pPr indent="449580" algn="just">
              <a:lnSpc>
                <a:spcPct val="150000"/>
              </a:lnSpc>
              <a:spcBef>
                <a:spcPts val="1200"/>
              </a:spcBef>
              <a:spcAft>
                <a:spcPts val="1200"/>
              </a:spcAft>
            </a:pPr>
            <a:endParaRPr lang="es-ES" sz="5400" dirty="0">
              <a:effectLst/>
              <a:highlight>
                <a:srgbClr val="FFFF00"/>
              </a:highlight>
              <a:latin typeface="Times New Roman" panose="02020603050405020304" pitchFamily="18" charset="0"/>
              <a:ea typeface="Times New Roman" panose="02020603050405020304" pitchFamily="18" charset="0"/>
            </a:endParaRPr>
          </a:p>
          <a:p>
            <a:pPr indent="449580" algn="just">
              <a:lnSpc>
                <a:spcPct val="150000"/>
              </a:lnSpc>
              <a:spcBef>
                <a:spcPts val="1200"/>
              </a:spcBef>
              <a:spcAft>
                <a:spcPts val="1200"/>
              </a:spcAft>
            </a:pPr>
            <a:r>
              <a:rPr lang="es-ES" sz="5400" dirty="0" err="1">
                <a:effectLst/>
                <a:highlight>
                  <a:srgbClr val="FFFF00"/>
                </a:highlight>
                <a:latin typeface="Times New Roman" panose="02020603050405020304" pitchFamily="18" charset="0"/>
                <a:ea typeface="Times New Roman" panose="02020603050405020304" pitchFamily="18" charset="0"/>
              </a:rPr>
              <a:t>When</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this</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statement</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steament</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is</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made</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we</a:t>
            </a:r>
            <a:r>
              <a:rPr lang="es-ES" sz="5400" dirty="0">
                <a:effectLst/>
                <a:highlight>
                  <a:srgbClr val="FFFF00"/>
                </a:highlight>
                <a:latin typeface="Times New Roman" panose="02020603050405020304" pitchFamily="18" charset="0"/>
                <a:ea typeface="Times New Roman" panose="02020603050405020304" pitchFamily="18" charset="0"/>
              </a:rPr>
              <a:t> are </a:t>
            </a:r>
            <a:r>
              <a:rPr lang="es-ES" sz="5400" dirty="0" err="1">
                <a:effectLst/>
                <a:highlight>
                  <a:srgbClr val="FFFF00"/>
                </a:highlight>
                <a:latin typeface="Times New Roman" panose="02020603050405020304" pitchFamily="18" charset="0"/>
                <a:ea typeface="Times New Roman" panose="02020603050405020304" pitchFamily="18" charset="0"/>
              </a:rPr>
              <a:t>not</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only</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analysing</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the</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needs</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of</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the</a:t>
            </a:r>
            <a:r>
              <a:rPr lang="es-ES" sz="5400" dirty="0">
                <a:effectLst/>
                <a:highlight>
                  <a:srgbClr val="FFFF00"/>
                </a:highlight>
                <a:latin typeface="Times New Roman" panose="02020603050405020304" pitchFamily="18" charset="0"/>
                <a:ea typeface="Times New Roman" panose="02020603050405020304" pitchFamily="18" charset="0"/>
              </a:rPr>
              <a:t> new </a:t>
            </a:r>
            <a:r>
              <a:rPr lang="es-ES" sz="5400" dirty="0" err="1">
                <a:effectLst/>
                <a:highlight>
                  <a:srgbClr val="FFFF00"/>
                </a:highlight>
                <a:latin typeface="Times New Roman" panose="02020603050405020304" pitchFamily="18" charset="0"/>
                <a:ea typeface="Times New Roman" panose="02020603050405020304" pitchFamily="18" charset="0"/>
              </a:rPr>
              <a:t>jobs</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that</a:t>
            </a:r>
            <a:r>
              <a:rPr lang="es-ES" sz="5400" dirty="0">
                <a:effectLst/>
                <a:highlight>
                  <a:srgbClr val="FFFF00"/>
                </a:highlight>
                <a:latin typeface="Times New Roman" panose="02020603050405020304" pitchFamily="18" charset="0"/>
                <a:ea typeface="Times New Roman" panose="02020603050405020304" pitchFamily="18" charset="0"/>
              </a:rPr>
              <a:t> are </a:t>
            </a:r>
            <a:r>
              <a:rPr lang="es-ES" sz="5400" dirty="0" err="1">
                <a:effectLst/>
                <a:highlight>
                  <a:srgbClr val="FFFF00"/>
                </a:highlight>
                <a:latin typeface="Times New Roman" panose="02020603050405020304" pitchFamily="18" charset="0"/>
                <a:ea typeface="Times New Roman" panose="02020603050405020304" pitchFamily="18" charset="0"/>
              </a:rPr>
              <a:t>being</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generated</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b="1" dirty="0" err="1">
                <a:effectLst/>
                <a:highlight>
                  <a:srgbClr val="FFFF00"/>
                </a:highlight>
                <a:latin typeface="Times New Roman" panose="02020603050405020304" pitchFamily="18" charset="0"/>
                <a:ea typeface="Times New Roman" panose="02020603050405020304" pitchFamily="18" charset="0"/>
              </a:rPr>
              <a:t>llenereated</a:t>
            </a:r>
            <a:r>
              <a:rPr lang="es-ES" sz="5400" dirty="0">
                <a:effectLst/>
                <a:highlight>
                  <a:srgbClr val="FFFF00"/>
                </a:highlight>
                <a:latin typeface="Times New Roman" panose="02020603050405020304" pitchFamily="18" charset="0"/>
                <a:ea typeface="Times New Roman" panose="02020603050405020304" pitchFamily="18" charset="0"/>
              </a:rPr>
              <a:t>) and </a:t>
            </a:r>
            <a:r>
              <a:rPr lang="es-ES" sz="5400" dirty="0" err="1">
                <a:effectLst/>
                <a:highlight>
                  <a:srgbClr val="FFFF00"/>
                </a:highlight>
                <a:latin typeface="Times New Roman" panose="02020603050405020304" pitchFamily="18" charset="0"/>
                <a:ea typeface="Times New Roman" panose="02020603050405020304" pitchFamily="18" charset="0"/>
              </a:rPr>
              <a:t>those</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that</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will</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appear</a:t>
            </a:r>
            <a:r>
              <a:rPr lang="es-ES" sz="5400" dirty="0">
                <a:effectLst/>
                <a:highlight>
                  <a:srgbClr val="FFFF00"/>
                </a:highlight>
                <a:latin typeface="Times New Roman" panose="02020603050405020304" pitchFamily="18" charset="0"/>
                <a:ea typeface="Times New Roman" panose="02020603050405020304" pitchFamily="18" charset="0"/>
              </a:rPr>
              <a:t> in </a:t>
            </a:r>
            <a:r>
              <a:rPr lang="es-ES" sz="5400" dirty="0" err="1">
                <a:effectLst/>
                <a:highlight>
                  <a:srgbClr val="FFFF00"/>
                </a:highlight>
                <a:latin typeface="Times New Roman" panose="02020603050405020304" pitchFamily="18" charset="0"/>
                <a:ea typeface="Times New Roman" panose="02020603050405020304" pitchFamily="18" charset="0"/>
              </a:rPr>
              <a:t>the</a:t>
            </a:r>
            <a:r>
              <a:rPr lang="es-ES" sz="5400" dirty="0">
                <a:effectLst/>
                <a:highlight>
                  <a:srgbClr val="FFFF00"/>
                </a:highlight>
                <a:latin typeface="Times New Roman" panose="02020603050405020304" pitchFamily="18" charset="0"/>
                <a:ea typeface="Times New Roman" panose="02020603050405020304" pitchFamily="18" charset="0"/>
              </a:rPr>
              <a:t> short, </a:t>
            </a:r>
            <a:r>
              <a:rPr lang="es-ES" sz="5400" dirty="0" err="1">
                <a:effectLst/>
                <a:highlight>
                  <a:srgbClr val="FFFF00"/>
                </a:highlight>
                <a:latin typeface="Times New Roman" panose="02020603050405020304" pitchFamily="18" charset="0"/>
                <a:ea typeface="Times New Roman" panose="02020603050405020304" pitchFamily="18" charset="0"/>
              </a:rPr>
              <a:t>medium</a:t>
            </a:r>
            <a:r>
              <a:rPr lang="es-ES" sz="5400" dirty="0">
                <a:effectLst/>
                <a:highlight>
                  <a:srgbClr val="FFFF00"/>
                </a:highlight>
                <a:latin typeface="Times New Roman" panose="02020603050405020304" pitchFamily="18" charset="0"/>
                <a:ea typeface="Times New Roman" panose="02020603050405020304" pitchFamily="18" charset="0"/>
              </a:rPr>
              <a:t> and </a:t>
            </a:r>
            <a:r>
              <a:rPr lang="es-ES" sz="5400" dirty="0" err="1">
                <a:effectLst/>
                <a:highlight>
                  <a:srgbClr val="FFFF00"/>
                </a:highlight>
                <a:latin typeface="Times New Roman" panose="02020603050405020304" pitchFamily="18" charset="0"/>
                <a:ea typeface="Times New Roman" panose="02020603050405020304" pitchFamily="18" charset="0"/>
              </a:rPr>
              <a:t>long</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term</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that</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require</a:t>
            </a:r>
            <a:r>
              <a:rPr lang="es-ES" sz="5400" dirty="0">
                <a:effectLst/>
                <a:highlight>
                  <a:srgbClr val="FFFF00"/>
                </a:highlight>
                <a:latin typeface="Times New Roman" panose="02020603050405020304" pitchFamily="18" charset="0"/>
                <a:ea typeface="Times New Roman" panose="02020603050405020304" pitchFamily="18" charset="0"/>
              </a:rPr>
              <a:t> a </a:t>
            </a:r>
            <a:r>
              <a:rPr lang="es-ES" sz="5400" dirty="0" err="1">
                <a:effectLst/>
                <a:highlight>
                  <a:srgbClr val="FFFF00"/>
                </a:highlight>
                <a:latin typeface="Times New Roman" panose="02020603050405020304" pitchFamily="18" charset="0"/>
                <a:ea typeface="Times New Roman" panose="02020603050405020304" pitchFamily="18" charset="0"/>
              </a:rPr>
              <a:t>workforce</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with</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other</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types</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of</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qualifications</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but</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we</a:t>
            </a:r>
            <a:r>
              <a:rPr lang="es-ES" sz="5400" dirty="0">
                <a:effectLst/>
                <a:highlight>
                  <a:srgbClr val="FFFF00"/>
                </a:highlight>
                <a:latin typeface="Times New Roman" panose="02020603050405020304" pitchFamily="18" charset="0"/>
                <a:ea typeface="Times New Roman" panose="02020603050405020304" pitchFamily="18" charset="0"/>
              </a:rPr>
              <a:t> are </a:t>
            </a:r>
            <a:r>
              <a:rPr lang="es-ES" sz="5400" dirty="0" err="1">
                <a:effectLst/>
                <a:highlight>
                  <a:srgbClr val="FFFF00"/>
                </a:highlight>
                <a:latin typeface="Times New Roman" panose="02020603050405020304" pitchFamily="18" charset="0"/>
                <a:ea typeface="Times New Roman" panose="02020603050405020304" pitchFamily="18" charset="0"/>
              </a:rPr>
              <a:t>also</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analysing</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the</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current</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need</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for</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humans</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with</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the</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maximum</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possible</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development</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of</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their</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personality</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to</a:t>
            </a:r>
            <a:r>
              <a:rPr lang="es-ES" sz="5400" dirty="0">
                <a:effectLst/>
                <a:highlight>
                  <a:srgbClr val="FFFF00"/>
                </a:highlight>
                <a:latin typeface="Times New Roman" panose="02020603050405020304" pitchFamily="18" charset="0"/>
                <a:ea typeface="Times New Roman" panose="02020603050405020304" pitchFamily="18" charset="0"/>
              </a:rPr>
              <a:t> be </a:t>
            </a:r>
            <a:r>
              <a:rPr lang="es-ES" sz="5400" dirty="0" err="1">
                <a:effectLst/>
                <a:highlight>
                  <a:srgbClr val="FFFF00"/>
                </a:highlight>
                <a:latin typeface="Times New Roman" panose="02020603050405020304" pitchFamily="18" charset="0"/>
                <a:ea typeface="Times New Roman" panose="02020603050405020304" pitchFamily="18" charset="0"/>
              </a:rPr>
              <a:t>able</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to</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handle</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with</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resilience</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the</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unsuspected</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challenges</a:t>
            </a:r>
            <a:r>
              <a:rPr lang="es-ES" sz="5400" dirty="0">
                <a:effectLst/>
                <a:highlight>
                  <a:srgbClr val="FFFF00"/>
                </a:highlight>
                <a:latin typeface="Times New Roman" panose="02020603050405020304" pitchFamily="18" charset="0"/>
                <a:ea typeface="Times New Roman" panose="02020603050405020304" pitchFamily="18" charset="0"/>
              </a:rPr>
              <a:t> and </a:t>
            </a:r>
            <a:r>
              <a:rPr lang="es-ES" sz="5400" dirty="0" err="1">
                <a:effectLst/>
                <a:highlight>
                  <a:srgbClr val="FFFF00"/>
                </a:highlight>
                <a:latin typeface="Times New Roman" panose="02020603050405020304" pitchFamily="18" charset="0"/>
                <a:ea typeface="Times New Roman" panose="02020603050405020304" pitchFamily="18" charset="0"/>
              </a:rPr>
              <a:t>circumstances</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that</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they</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will</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have</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to</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face</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because</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of</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the</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evolution</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dirty="0" err="1">
                <a:effectLst/>
                <a:highlight>
                  <a:srgbClr val="FFFF00"/>
                </a:highlight>
                <a:latin typeface="Times New Roman" panose="02020603050405020304" pitchFamily="18" charset="0"/>
                <a:ea typeface="Times New Roman" panose="02020603050405020304" pitchFamily="18" charset="0"/>
              </a:rPr>
              <a:t>of</a:t>
            </a:r>
            <a:r>
              <a:rPr lang="es-ES" sz="5400" dirty="0">
                <a:effectLst/>
                <a:highlight>
                  <a:srgbClr val="FFFF00"/>
                </a:highlight>
                <a:latin typeface="Times New Roman" panose="02020603050405020304" pitchFamily="18" charset="0"/>
                <a:ea typeface="Times New Roman" panose="02020603050405020304" pitchFamily="18" charset="0"/>
              </a:rPr>
              <a:t> </a:t>
            </a:r>
            <a:r>
              <a:rPr lang="es-ES" sz="5400" b="1" dirty="0">
                <a:effectLst/>
                <a:highlight>
                  <a:srgbClr val="FFFF00"/>
                </a:highlight>
                <a:latin typeface="Times New Roman" panose="02020603050405020304" pitchFamily="18" charset="0"/>
                <a:ea typeface="Times New Roman" panose="02020603050405020304" pitchFamily="18" charset="0"/>
              </a:rPr>
              <a:t>INHUMAN INTELLIGENCE</a:t>
            </a:r>
            <a:r>
              <a:rPr lang="es-ES" sz="5400" dirty="0">
                <a:effectLst/>
                <a:highlight>
                  <a:srgbClr val="FFFF00"/>
                </a:highlight>
                <a:latin typeface="Times New Roman" panose="02020603050405020304" pitchFamily="18" charset="0"/>
                <a:ea typeface="Times New Roman" panose="02020603050405020304" pitchFamily="18" charset="0"/>
              </a:rPr>
              <a:t>.</a:t>
            </a:r>
            <a:endParaRPr lang="es-ES" sz="5400" dirty="0">
              <a:highlight>
                <a:srgbClr val="FFFF00"/>
              </a:highlight>
            </a:endParaRPr>
          </a:p>
        </p:txBody>
      </p:sp>
      <p:sp>
        <p:nvSpPr>
          <p:cNvPr id="4" name="Marcador de número de diapositiva 3"/>
          <p:cNvSpPr>
            <a:spLocks noGrp="1"/>
          </p:cNvSpPr>
          <p:nvPr>
            <p:ph type="sldNum" sz="quarter" idx="5"/>
          </p:nvPr>
        </p:nvSpPr>
        <p:spPr/>
        <p:txBody>
          <a:bodyPr/>
          <a:lstStyle/>
          <a:p>
            <a:fld id="{8A992C1D-2BFA-4AF9-ACBF-EB79A88E7C43}" type="slidenum">
              <a:rPr lang="en-GB" smtClean="0"/>
              <a:pPr/>
              <a:t>7</a:t>
            </a:fld>
            <a:endParaRPr lang="en-GB"/>
          </a:p>
        </p:txBody>
      </p:sp>
    </p:spTree>
    <p:extLst>
      <p:ext uri="{BB962C8B-B14F-4D97-AF65-F5344CB8AC3E}">
        <p14:creationId xmlns:p14="http://schemas.microsoft.com/office/powerpoint/2010/main" val="2449789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Today we are aware of the need to change the educational system and adapt it to the needs that will arise in the medium and long term. In other words, we need an education system that is adapted to the society in which we currently live </a:t>
            </a:r>
            <a:r>
              <a:rPr lang="en-US" b="1" dirty="0"/>
              <a:t>(</a:t>
            </a:r>
            <a:r>
              <a:rPr lang="en-US" b="1" dirty="0" err="1"/>
              <a:t>lif</a:t>
            </a:r>
            <a:r>
              <a:rPr lang="en-US" b="1" dirty="0"/>
              <a:t>). </a:t>
            </a:r>
          </a:p>
          <a:p>
            <a:endParaRPr lang="en-US" dirty="0"/>
          </a:p>
          <a:p>
            <a:r>
              <a:rPr lang="en-US" dirty="0"/>
              <a:t>It is clear that we live in the information and the knowledge society surrounded by digitalization and robotization. The educational system is fundamental for the State to be able to guarantee a dignified life and at the same time allow the maximum development of the personality and human intelligence. </a:t>
            </a:r>
          </a:p>
          <a:p>
            <a:endParaRPr lang="en-US" dirty="0"/>
          </a:p>
          <a:p>
            <a:r>
              <a:rPr lang="en-US" dirty="0"/>
              <a:t>It is not possible to change the productive systems of a society without building an educational system adequate to the needs of this new scenario where interaction with inhuman intelligence will be constant.</a:t>
            </a:r>
            <a:endParaRPr lang="es-ES" dirty="0"/>
          </a:p>
        </p:txBody>
      </p:sp>
      <p:sp>
        <p:nvSpPr>
          <p:cNvPr id="4" name="Marcador de número de diapositiva 3"/>
          <p:cNvSpPr>
            <a:spLocks noGrp="1"/>
          </p:cNvSpPr>
          <p:nvPr>
            <p:ph type="sldNum" sz="quarter" idx="5"/>
          </p:nvPr>
        </p:nvSpPr>
        <p:spPr/>
        <p:txBody>
          <a:bodyPr/>
          <a:lstStyle/>
          <a:p>
            <a:fld id="{8A992C1D-2BFA-4AF9-ACBF-EB79A88E7C43}" type="slidenum">
              <a:rPr lang="en-GB" smtClean="0"/>
              <a:pPr/>
              <a:t>8</a:t>
            </a:fld>
            <a:endParaRPr lang="en-GB"/>
          </a:p>
        </p:txBody>
      </p:sp>
    </p:spTree>
    <p:extLst>
      <p:ext uri="{BB962C8B-B14F-4D97-AF65-F5344CB8AC3E}">
        <p14:creationId xmlns:p14="http://schemas.microsoft.com/office/powerpoint/2010/main" val="4068999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107950" algn="just">
              <a:tabLst>
                <a:tab pos="107950" algn="l"/>
                <a:tab pos="180340" algn="l"/>
              </a:tabLs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Mentorship serves as a powerful bridge between experience and aspiration, allowing the mentee to explore, learn, and grow under the mentorship of a seasoned (</a:t>
            </a:r>
            <a:r>
              <a:rPr lang="en-GB" sz="1800" b="1" dirty="0" err="1">
                <a:effectLst/>
                <a:latin typeface="Calibri" panose="020F0502020204030204" pitchFamily="34" charset="0"/>
                <a:ea typeface="Times New Roman" panose="02020603050405020304" pitchFamily="18" charset="0"/>
                <a:cs typeface="Times New Roman" panose="02020603050405020304" pitchFamily="18" charset="0"/>
              </a:rPr>
              <a:t>seson</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individual.</a:t>
            </a:r>
          </a:p>
          <a:p>
            <a:pPr indent="107950" algn="just">
              <a:tabLst>
                <a:tab pos="107950" algn="l"/>
                <a:tab pos="180340" algn="l"/>
              </a:tabLst>
            </a:pPr>
            <a:endParaRPr lang="es-ES" sz="1800" dirty="0">
              <a:effectLst/>
              <a:latin typeface="Times New Roman" panose="02020603050405020304" pitchFamily="18" charset="0"/>
              <a:ea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However, this relationship is not one-sided; mentors too can evolve and gain insights through the interaction. The collaborative and personalized nature of mentorship makes it an indispensable tool for human development across various sectors, including academia.</a:t>
            </a:r>
          </a:p>
          <a:p>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Mentorship has emerged as a potent tool for holistic student development. This approach transcends the mere transfer of academic knowledge to focus on guiding, inspiring, and empowering students in their personal and professional endeavours (</a:t>
            </a:r>
            <a:r>
              <a:rPr lang="en-GB" sz="1800" b="1" dirty="0" err="1">
                <a:effectLst/>
                <a:latin typeface="Calibri" panose="020F0502020204030204" pitchFamily="34" charset="0"/>
                <a:ea typeface="Times New Roman" panose="02020603050405020304" pitchFamily="18" charset="0"/>
                <a:cs typeface="Times New Roman" panose="02020603050405020304" pitchFamily="18" charset="0"/>
              </a:rPr>
              <a:t>indevous</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As educational systems evolve (</a:t>
            </a:r>
            <a:r>
              <a:rPr lang="en-GB" sz="1800" b="1" dirty="0" err="1">
                <a:effectLst/>
                <a:latin typeface="Calibri" panose="020F0502020204030204" pitchFamily="34" charset="0"/>
                <a:ea typeface="Times New Roman" panose="02020603050405020304" pitchFamily="18" charset="0"/>
                <a:cs typeface="Times New Roman" panose="02020603050405020304" pitchFamily="18" charset="0"/>
              </a:rPr>
              <a:t>ivolv</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and grapple (</a:t>
            </a:r>
            <a:r>
              <a:rPr lang="en-GB" sz="1800" b="1" dirty="0" err="1">
                <a:effectLst/>
                <a:latin typeface="Calibri" panose="020F0502020204030204" pitchFamily="34" charset="0"/>
                <a:ea typeface="Times New Roman" panose="02020603050405020304" pitchFamily="18" charset="0"/>
                <a:cs typeface="Times New Roman" panose="02020603050405020304" pitchFamily="18" charset="0"/>
              </a:rPr>
              <a:t>grapol</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with new challenges, mentorship becomes an effective strategy to address issues of educational equity (</a:t>
            </a:r>
            <a:r>
              <a:rPr lang="en-GB" sz="1800" b="1" dirty="0" err="1">
                <a:effectLst/>
                <a:latin typeface="Calibri" panose="020F0502020204030204" pitchFamily="34" charset="0"/>
                <a:ea typeface="Times New Roman" panose="02020603050405020304" pitchFamily="18" charset="0"/>
                <a:cs typeface="Times New Roman" panose="02020603050405020304" pitchFamily="18" charset="0"/>
              </a:rPr>
              <a:t>ecuity</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quality, and future preparedness.</a:t>
            </a:r>
          </a:p>
          <a:p>
            <a:endParaRPr lang="en-GB" sz="1800" dirty="0">
              <a:effectLst/>
              <a:latin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Educational mentorship breaks down traditional barriers between teachers and students, centring not only on knowledge transmission but also on the comprehensive academic and personal development of the learner. The benefits are manifold. On the one hand, it allows for personalized guidance as mentors tailor their approach to the unique needs of the mentees, thus (</a:t>
            </a: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das</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enabling targeted interventions for academic and personal challenges. Moreover, mentors not only impart knowledge but also model essential socio-emotional skills like empathy (</a:t>
            </a:r>
            <a:r>
              <a:rPr lang="en-GB" sz="1800" b="1" dirty="0" err="1">
                <a:effectLst/>
                <a:latin typeface="Calibri" panose="020F0502020204030204" pitchFamily="34" charset="0"/>
                <a:ea typeface="Times New Roman" panose="02020603050405020304" pitchFamily="18" charset="0"/>
                <a:cs typeface="Times New Roman" panose="02020603050405020304" pitchFamily="18" charset="0"/>
              </a:rPr>
              <a:t>empazy</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effective communication, and resilience.</a:t>
            </a:r>
            <a:endParaRPr lang="es-ES" dirty="0"/>
          </a:p>
        </p:txBody>
      </p:sp>
      <p:sp>
        <p:nvSpPr>
          <p:cNvPr id="4" name="Marcador de número de diapositiva 3"/>
          <p:cNvSpPr>
            <a:spLocks noGrp="1"/>
          </p:cNvSpPr>
          <p:nvPr>
            <p:ph type="sldNum" sz="quarter" idx="5"/>
          </p:nvPr>
        </p:nvSpPr>
        <p:spPr/>
        <p:txBody>
          <a:bodyPr/>
          <a:lstStyle/>
          <a:p>
            <a:fld id="{8A992C1D-2BFA-4AF9-ACBF-EB79A88E7C43}" type="slidenum">
              <a:rPr lang="en-GB" smtClean="0"/>
              <a:pPr/>
              <a:t>9</a:t>
            </a:fld>
            <a:endParaRPr lang="en-GB"/>
          </a:p>
        </p:txBody>
      </p:sp>
    </p:spTree>
    <p:extLst>
      <p:ext uri="{BB962C8B-B14F-4D97-AF65-F5344CB8AC3E}">
        <p14:creationId xmlns:p14="http://schemas.microsoft.com/office/powerpoint/2010/main" val="126633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A0183F08-2F54-446E-9AEE-8BA0611D366B}" type="datetimeFigureOut">
              <a:rPr lang="es-ES" smtClean="0"/>
              <a:t>10/11/2023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3B165C-67AB-4854-ADA1-121757317761}" type="slidenum">
              <a:rPr lang="es-ES" smtClean="0"/>
              <a:t>‹Nº›</a:t>
            </a:fld>
            <a:endParaRPr lang="es-ES"/>
          </a:p>
        </p:txBody>
      </p:sp>
    </p:spTree>
    <p:extLst>
      <p:ext uri="{BB962C8B-B14F-4D97-AF65-F5344CB8AC3E}">
        <p14:creationId xmlns:p14="http://schemas.microsoft.com/office/powerpoint/2010/main" val="4167456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A0183F08-2F54-446E-9AEE-8BA0611D366B}" type="datetimeFigureOut">
              <a:rPr lang="es-ES" smtClean="0"/>
              <a:t>10/11/2023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3B165C-67AB-4854-ADA1-121757317761}" type="slidenum">
              <a:rPr lang="es-ES" smtClean="0"/>
              <a:t>‹Nº›</a:t>
            </a:fld>
            <a:endParaRPr lang="es-ES"/>
          </a:p>
        </p:txBody>
      </p:sp>
    </p:spTree>
    <p:extLst>
      <p:ext uri="{BB962C8B-B14F-4D97-AF65-F5344CB8AC3E}">
        <p14:creationId xmlns:p14="http://schemas.microsoft.com/office/powerpoint/2010/main" val="336363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A0183F08-2F54-446E-9AEE-8BA0611D366B}" type="datetimeFigureOut">
              <a:rPr lang="es-ES" smtClean="0"/>
              <a:t>10/11/2023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3B165C-67AB-4854-ADA1-121757317761}" type="slidenum">
              <a:rPr lang="es-ES" smtClean="0"/>
              <a:t>‹Nº›</a:t>
            </a:fld>
            <a:endParaRPr lang="es-ES"/>
          </a:p>
        </p:txBody>
      </p:sp>
    </p:spTree>
    <p:extLst>
      <p:ext uri="{BB962C8B-B14F-4D97-AF65-F5344CB8AC3E}">
        <p14:creationId xmlns:p14="http://schemas.microsoft.com/office/powerpoint/2010/main" val="46145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 whit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8172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Image Slide 5">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BAE745F0-17CE-4C3E-BDC6-9F8CA2E30F66}"/>
              </a:ext>
            </a:extLst>
          </p:cNvPr>
          <p:cNvSpPr>
            <a:spLocks noGrp="1"/>
          </p:cNvSpPr>
          <p:nvPr>
            <p:ph type="body" sz="quarter" idx="10"/>
          </p:nvPr>
        </p:nvSpPr>
        <p:spPr>
          <a:xfrm>
            <a:off x="439434" y="319087"/>
            <a:ext cx="10039383" cy="857960"/>
          </a:xfrm>
          <a:prstGeom prst="rect">
            <a:avLst/>
          </a:prstGeom>
        </p:spPr>
        <p:txBody>
          <a:bodyPr/>
          <a:lstStyle>
            <a:lvl1pPr marL="0" indent="0">
              <a:buNone/>
              <a:defRPr sz="2800" b="1">
                <a:solidFill>
                  <a:srgbClr val="004494"/>
                </a:solidFill>
                <a:latin typeface="Titillium Bd" panose="00000800000000000000" pitchFamily="50" charset="0"/>
                <a:cs typeface="Arial" panose="020B0604020202020204" pitchFamily="34" charset="0"/>
              </a:defRPr>
            </a:lvl1pPr>
          </a:lstStyle>
          <a:p>
            <a:pPr lvl="0"/>
            <a:r>
              <a:rPr lang="en-US"/>
              <a:t>Click to edit Master text styles</a:t>
            </a:r>
          </a:p>
        </p:txBody>
      </p:sp>
      <p:pic>
        <p:nvPicPr>
          <p:cNvPr id="4" name="Immagine 1">
            <a:extLst>
              <a:ext uri="{FF2B5EF4-FFF2-40B4-BE49-F238E27FC236}">
                <a16:creationId xmlns:a16="http://schemas.microsoft.com/office/drawing/2014/main" id="{69D1AE2E-62F9-45B6-B363-B05CCB3E84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73986" y="5639241"/>
            <a:ext cx="2709384" cy="1218759"/>
          </a:xfrm>
          <a:prstGeom prst="rect">
            <a:avLst/>
          </a:prstGeom>
        </p:spPr>
      </p:pic>
    </p:spTree>
    <p:extLst>
      <p:ext uri="{BB962C8B-B14F-4D97-AF65-F5344CB8AC3E}">
        <p14:creationId xmlns:p14="http://schemas.microsoft.com/office/powerpoint/2010/main" val="1472190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0CF2FF6-8ADF-4C76-ADEC-80399A185D6B}"/>
              </a:ext>
            </a:extLst>
          </p:cNvPr>
          <p:cNvSpPr>
            <a:spLocks noGrp="1"/>
          </p:cNvSpPr>
          <p:nvPr>
            <p:ph type="ctrTitle"/>
          </p:nvPr>
        </p:nvSpPr>
        <p:spPr>
          <a:xfrm>
            <a:off x="439434" y="1177048"/>
            <a:ext cx="10116116" cy="741812"/>
          </a:xfrm>
          <a:prstGeom prst="rect">
            <a:avLst/>
          </a:prstGeom>
        </p:spPr>
        <p:txBody>
          <a:bodyPr anchor="t"/>
          <a:lstStyle>
            <a:lvl1pPr algn="l">
              <a:defRPr sz="5400" b="1">
                <a:solidFill>
                  <a:schemeClr val="bg1"/>
                </a:solidFill>
                <a:latin typeface="Titillium Bd" panose="00000800000000000000" pitchFamily="50" charset="0"/>
                <a:cs typeface="Arial" panose="020B0604020202020204" pitchFamily="34" charset="0"/>
              </a:defRPr>
            </a:lvl1pPr>
          </a:lstStyle>
          <a:p>
            <a:r>
              <a:rPr lang="en-US"/>
              <a:t>Click to edit Master title style</a:t>
            </a:r>
            <a:endParaRPr lang="en-GB"/>
          </a:p>
        </p:txBody>
      </p:sp>
      <p:pic>
        <p:nvPicPr>
          <p:cNvPr id="15" name="Graphic 14">
            <a:extLst>
              <a:ext uri="{FF2B5EF4-FFF2-40B4-BE49-F238E27FC236}">
                <a16:creationId xmlns:a16="http://schemas.microsoft.com/office/drawing/2014/main" id="{C965F851-2237-4B41-B862-125E033A80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4992" y="2750188"/>
            <a:ext cx="383098" cy="277062"/>
          </a:xfrm>
          <a:prstGeom prst="rect">
            <a:avLst/>
          </a:prstGeom>
        </p:spPr>
      </p:pic>
    </p:spTree>
    <p:extLst>
      <p:ext uri="{BB962C8B-B14F-4D97-AF65-F5344CB8AC3E}">
        <p14:creationId xmlns:p14="http://schemas.microsoft.com/office/powerpoint/2010/main" val="1920817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A0183F08-2F54-446E-9AEE-8BA0611D366B}" type="datetimeFigureOut">
              <a:rPr lang="es-ES" smtClean="0"/>
              <a:t>10/11/2023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3B165C-67AB-4854-ADA1-121757317761}" type="slidenum">
              <a:rPr lang="es-ES" smtClean="0"/>
              <a:t>‹Nº›</a:t>
            </a:fld>
            <a:endParaRPr lang="es-ES"/>
          </a:p>
        </p:txBody>
      </p:sp>
    </p:spTree>
    <p:extLst>
      <p:ext uri="{BB962C8B-B14F-4D97-AF65-F5344CB8AC3E}">
        <p14:creationId xmlns:p14="http://schemas.microsoft.com/office/powerpoint/2010/main" val="2065017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0183F08-2F54-446E-9AEE-8BA0611D366B}" type="datetimeFigureOut">
              <a:rPr lang="es-ES" smtClean="0"/>
              <a:t>10/11/2023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83B165C-67AB-4854-ADA1-121757317761}" type="slidenum">
              <a:rPr lang="es-ES" smtClean="0"/>
              <a:t>‹Nº›</a:t>
            </a:fld>
            <a:endParaRPr lang="es-ES"/>
          </a:p>
        </p:txBody>
      </p:sp>
    </p:spTree>
    <p:extLst>
      <p:ext uri="{BB962C8B-B14F-4D97-AF65-F5344CB8AC3E}">
        <p14:creationId xmlns:p14="http://schemas.microsoft.com/office/powerpoint/2010/main" val="3143920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A0183F08-2F54-446E-9AEE-8BA0611D366B}" type="datetimeFigureOut">
              <a:rPr lang="es-ES" smtClean="0"/>
              <a:t>10/11/2023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83B165C-67AB-4854-ADA1-121757317761}" type="slidenum">
              <a:rPr lang="es-ES" smtClean="0"/>
              <a:t>‹Nº›</a:t>
            </a:fld>
            <a:endParaRPr lang="es-ES"/>
          </a:p>
        </p:txBody>
      </p:sp>
    </p:spTree>
    <p:extLst>
      <p:ext uri="{BB962C8B-B14F-4D97-AF65-F5344CB8AC3E}">
        <p14:creationId xmlns:p14="http://schemas.microsoft.com/office/powerpoint/2010/main" val="2739569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A0183F08-2F54-446E-9AEE-8BA0611D366B}" type="datetimeFigureOut">
              <a:rPr lang="es-ES" smtClean="0"/>
              <a:t>10/11/2023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83B165C-67AB-4854-ADA1-121757317761}" type="slidenum">
              <a:rPr lang="es-ES" smtClean="0"/>
              <a:t>‹Nº›</a:t>
            </a:fld>
            <a:endParaRPr lang="es-ES"/>
          </a:p>
        </p:txBody>
      </p:sp>
    </p:spTree>
    <p:extLst>
      <p:ext uri="{BB962C8B-B14F-4D97-AF65-F5344CB8AC3E}">
        <p14:creationId xmlns:p14="http://schemas.microsoft.com/office/powerpoint/2010/main" val="3141095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A0183F08-2F54-446E-9AEE-8BA0611D366B}" type="datetimeFigureOut">
              <a:rPr lang="es-ES" smtClean="0"/>
              <a:t>10/11/2023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83B165C-67AB-4854-ADA1-121757317761}" type="slidenum">
              <a:rPr lang="es-ES" smtClean="0"/>
              <a:t>‹Nº›</a:t>
            </a:fld>
            <a:endParaRPr lang="es-ES"/>
          </a:p>
        </p:txBody>
      </p:sp>
    </p:spTree>
    <p:extLst>
      <p:ext uri="{BB962C8B-B14F-4D97-AF65-F5344CB8AC3E}">
        <p14:creationId xmlns:p14="http://schemas.microsoft.com/office/powerpoint/2010/main" val="2703088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183F08-2F54-446E-9AEE-8BA0611D366B}" type="datetimeFigureOut">
              <a:rPr lang="es-ES" smtClean="0"/>
              <a:t>10/11/2023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83B165C-67AB-4854-ADA1-121757317761}" type="slidenum">
              <a:rPr lang="es-ES" smtClean="0"/>
              <a:t>‹Nº›</a:t>
            </a:fld>
            <a:endParaRPr lang="es-ES"/>
          </a:p>
        </p:txBody>
      </p:sp>
    </p:spTree>
    <p:extLst>
      <p:ext uri="{BB962C8B-B14F-4D97-AF65-F5344CB8AC3E}">
        <p14:creationId xmlns:p14="http://schemas.microsoft.com/office/powerpoint/2010/main" val="906938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0183F08-2F54-446E-9AEE-8BA0611D366B}" type="datetimeFigureOut">
              <a:rPr lang="es-ES" smtClean="0"/>
              <a:t>10/11/2023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83B165C-67AB-4854-ADA1-121757317761}" type="slidenum">
              <a:rPr lang="es-ES" smtClean="0"/>
              <a:t>‹Nº›</a:t>
            </a:fld>
            <a:endParaRPr lang="es-ES"/>
          </a:p>
        </p:txBody>
      </p:sp>
    </p:spTree>
    <p:extLst>
      <p:ext uri="{BB962C8B-B14F-4D97-AF65-F5344CB8AC3E}">
        <p14:creationId xmlns:p14="http://schemas.microsoft.com/office/powerpoint/2010/main" val="289366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0183F08-2F54-446E-9AEE-8BA0611D366B}" type="datetimeFigureOut">
              <a:rPr lang="es-ES" smtClean="0"/>
              <a:t>10/11/2023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83B165C-67AB-4854-ADA1-121757317761}" type="slidenum">
              <a:rPr lang="es-ES" smtClean="0"/>
              <a:t>‹Nº›</a:t>
            </a:fld>
            <a:endParaRPr lang="es-ES"/>
          </a:p>
        </p:txBody>
      </p:sp>
    </p:spTree>
    <p:extLst>
      <p:ext uri="{BB962C8B-B14F-4D97-AF65-F5344CB8AC3E}">
        <p14:creationId xmlns:p14="http://schemas.microsoft.com/office/powerpoint/2010/main" val="2186574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183F08-2F54-446E-9AEE-8BA0611D366B}" type="datetimeFigureOut">
              <a:rPr lang="es-ES" smtClean="0"/>
              <a:t>10/11/2023</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3B165C-67AB-4854-ADA1-121757317761}" type="slidenum">
              <a:rPr lang="es-ES" smtClean="0"/>
              <a:t>‹Nº›</a:t>
            </a:fld>
            <a:endParaRPr lang="es-ES"/>
          </a:p>
        </p:txBody>
      </p:sp>
    </p:spTree>
    <p:extLst>
      <p:ext uri="{BB962C8B-B14F-4D97-AF65-F5344CB8AC3E}">
        <p14:creationId xmlns:p14="http://schemas.microsoft.com/office/powerpoint/2010/main" val="117650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30.jpeg"/><Relationship Id="rId11" Type="http://schemas.openxmlformats.org/officeDocument/2006/relationships/image" Target="../media/image8.png"/><Relationship Id="rId5" Type="http://schemas.openxmlformats.org/officeDocument/2006/relationships/image" Target="../media/image29.jpeg"/><Relationship Id="rId10" Type="http://schemas.openxmlformats.org/officeDocument/2006/relationships/image" Target="../media/image7.jpeg"/><Relationship Id="rId4" Type="http://schemas.openxmlformats.org/officeDocument/2006/relationships/image" Target="../media/image28.jpeg"/><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2.jpeg"/><Relationship Id="rId7"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4.jpeg"/><Relationship Id="rId7"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5.jpeg"/><Relationship Id="rId5" Type="http://schemas.openxmlformats.org/officeDocument/2006/relationships/image" Target="../media/image6.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6.png"/><Relationship Id="rId7"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8.png"/><Relationship Id="rId7"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0.jpeg"/><Relationship Id="rId7"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3.jpe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image" Target="../media/image14.png"/><Relationship Id="rId4" Type="http://schemas.openxmlformats.org/officeDocument/2006/relationships/image" Target="../media/image44.jpe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png"/><Relationship Id="rId7"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9.jpe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8.png"/><Relationship Id="rId4" Type="http://schemas.openxmlformats.org/officeDocument/2006/relationships/image" Target="../media/image20.jpeg"/><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EDA0F1-8DEE-815B-27A0-9EDAC3164AE6}"/>
              </a:ext>
            </a:extLst>
          </p:cNvPr>
          <p:cNvSpPr txBox="1">
            <a:spLocks/>
          </p:cNvSpPr>
          <p:nvPr/>
        </p:nvSpPr>
        <p:spPr>
          <a:xfrm flipH="1">
            <a:off x="8867017" y="5853021"/>
            <a:ext cx="3537890" cy="64633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solidFill>
                  <a:srgbClr val="7030A0"/>
                </a:solidFill>
                <a:latin typeface="Titillium Bd" panose="00000800000000000000" charset="0"/>
                <a:cs typeface="Arial" panose="020B0604020202020204" pitchFamily="34" charset="0"/>
              </a:rPr>
              <a:t>Speaker </a:t>
            </a:r>
            <a:endParaRPr lang="pl-PL" sz="2000">
              <a:solidFill>
                <a:srgbClr val="7030A0"/>
              </a:solidFill>
              <a:latin typeface="Titillium Bd" panose="00000800000000000000" charset="0"/>
              <a:cs typeface="Arial" panose="020B0604020202020204" pitchFamily="34" charset="0"/>
            </a:endParaRPr>
          </a:p>
        </p:txBody>
      </p:sp>
      <p:sp>
        <p:nvSpPr>
          <p:cNvPr id="4" name="Title 1">
            <a:extLst>
              <a:ext uri="{FF2B5EF4-FFF2-40B4-BE49-F238E27FC236}">
                <a16:creationId xmlns:a16="http://schemas.microsoft.com/office/drawing/2014/main" id="{3F35EC5D-1587-6B2C-5CF6-DB0E4DD957CD}"/>
              </a:ext>
            </a:extLst>
          </p:cNvPr>
          <p:cNvSpPr txBox="1">
            <a:spLocks/>
          </p:cNvSpPr>
          <p:nvPr/>
        </p:nvSpPr>
        <p:spPr>
          <a:xfrm>
            <a:off x="4938800" y="3255390"/>
            <a:ext cx="7856434" cy="2157317"/>
          </a:xfrm>
          <a:prstGeom prst="rect">
            <a:avLst/>
          </a:prstGeom>
          <a:ln>
            <a:noFill/>
          </a:ln>
          <a:effectLst>
            <a:softEdge rad="127000"/>
          </a:effec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2800" b="1">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TRANSFORMING EDUCATION THROUGH MENTORING AND ARTIFICIAL INTELLIGENCE:</a:t>
            </a:r>
          </a:p>
          <a:p>
            <a:pPr>
              <a:lnSpc>
                <a:spcPct val="150000"/>
              </a:lnSpc>
            </a:pPr>
            <a:r>
              <a:rPr lang="en-GB" sz="2800" b="1">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A FOCUS ON ACHIEVING FUNDAMENTAL RIGHT </a:t>
            </a:r>
            <a:endParaRPr lang="es-ES" sz="2800">
              <a:solidFill>
                <a:schemeClr val="accent1"/>
              </a:solidFill>
              <a:effectLst/>
              <a:latin typeface="Times New Roman" panose="02020603050405020304" pitchFamily="18" charset="0"/>
              <a:ea typeface="Times New Roman" panose="02020603050405020304" pitchFamily="18" charset="0"/>
            </a:endParaRPr>
          </a:p>
        </p:txBody>
      </p:sp>
      <p:sp>
        <p:nvSpPr>
          <p:cNvPr id="2" name="Prostokąt 1">
            <a:extLst>
              <a:ext uri="{FF2B5EF4-FFF2-40B4-BE49-F238E27FC236}">
                <a16:creationId xmlns:a16="http://schemas.microsoft.com/office/drawing/2014/main" id="{F3F6EC49-E36E-4670-A7A2-40C51069862E}"/>
              </a:ext>
            </a:extLst>
          </p:cNvPr>
          <p:cNvSpPr/>
          <p:nvPr/>
        </p:nvSpPr>
        <p:spPr>
          <a:xfrm>
            <a:off x="8867017" y="6281325"/>
            <a:ext cx="3185937" cy="646331"/>
          </a:xfrm>
          <a:prstGeom prst="rect">
            <a:avLst/>
          </a:prstGeom>
        </p:spPr>
        <p:txBody>
          <a:bodyPr wrap="none">
            <a:spAutoFit/>
          </a:bodyPr>
          <a:lstStyle/>
          <a:p>
            <a:r>
              <a:rPr lang="en-US">
                <a:solidFill>
                  <a:srgbClr val="7030A0"/>
                </a:solidFill>
                <a:latin typeface="Titillium Bd" panose="00000800000000000000" charset="0"/>
                <a:cs typeface="Arial" panose="020B0604020202020204" pitchFamily="34" charset="0"/>
              </a:rPr>
              <a:t>Ph.D. Raquel Lucía Pérez Brito</a:t>
            </a:r>
          </a:p>
          <a:p>
            <a:r>
              <a:rPr lang="pl-PL">
                <a:solidFill>
                  <a:schemeClr val="accent3">
                    <a:lumMod val="50000"/>
                  </a:schemeClr>
                </a:solidFill>
                <a:latin typeface="Titillium Bd" panose="00000800000000000000" charset="0"/>
                <a:cs typeface="Arial" panose="020B0604020202020204" pitchFamily="34" charset="0"/>
              </a:rPr>
              <a:t> </a:t>
            </a:r>
            <a:endParaRPr lang="en-US">
              <a:solidFill>
                <a:schemeClr val="accent3">
                  <a:lumMod val="50000"/>
                </a:schemeClr>
              </a:solidFill>
              <a:latin typeface="Titillium Bd" panose="00000800000000000000" charset="0"/>
              <a:cs typeface="Arial" panose="020B0604020202020204" pitchFamily="34" charset="0"/>
            </a:endParaRPr>
          </a:p>
        </p:txBody>
      </p:sp>
      <p:pic>
        <p:nvPicPr>
          <p:cNvPr id="14" name="Imagen 13" descr="Un dibujo animado con letras&#10;&#10;Descripción generada automáticamente con confianza baja">
            <a:extLst>
              <a:ext uri="{FF2B5EF4-FFF2-40B4-BE49-F238E27FC236}">
                <a16:creationId xmlns:a16="http://schemas.microsoft.com/office/drawing/2014/main" id="{BB5AB995-2E6B-4DE1-C64D-D26ACE2DA2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2446" y="5823358"/>
            <a:ext cx="1218097" cy="915934"/>
          </a:xfrm>
          <a:prstGeom prst="rect">
            <a:avLst/>
          </a:prstGeom>
        </p:spPr>
      </p:pic>
      <p:pic>
        <p:nvPicPr>
          <p:cNvPr id="10" name="Imagen 9" descr="Código QR&#10;&#10;Descripción generada automáticamente">
            <a:extLst>
              <a:ext uri="{FF2B5EF4-FFF2-40B4-BE49-F238E27FC236}">
                <a16:creationId xmlns:a16="http://schemas.microsoft.com/office/drawing/2014/main" id="{7A1D21D2-7ECB-B1D8-EEA9-F198B5F95C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0956" y="4208831"/>
            <a:ext cx="2518348" cy="2518348"/>
          </a:xfrm>
          <a:prstGeom prst="rect">
            <a:avLst/>
          </a:prstGeom>
        </p:spPr>
      </p:pic>
      <p:pic>
        <p:nvPicPr>
          <p:cNvPr id="5" name="Picture 733539811">
            <a:extLst>
              <a:ext uri="{FF2B5EF4-FFF2-40B4-BE49-F238E27FC236}">
                <a16:creationId xmlns:a16="http://schemas.microsoft.com/office/drawing/2014/main" id="{0934FBDD-D9F9-579A-092A-559E62596B22}"/>
              </a:ext>
            </a:extLst>
          </p:cNvPr>
          <p:cNvPicPr>
            <a:picLocks noChangeAspect="1"/>
          </p:cNvPicPr>
          <p:nvPr/>
        </p:nvPicPr>
        <p:blipFill>
          <a:blip r:embed="rId5"/>
          <a:srcRect l="6729" t="13018" r="9345" b="12220"/>
          <a:stretch>
            <a:fillRect/>
          </a:stretch>
        </p:blipFill>
        <p:spPr bwMode="auto">
          <a:xfrm>
            <a:off x="1862489" y="3156974"/>
            <a:ext cx="885825" cy="898525"/>
          </a:xfrm>
          <a:prstGeom prst="rect">
            <a:avLst/>
          </a:prstGeom>
        </p:spPr>
      </p:pic>
      <p:pic>
        <p:nvPicPr>
          <p:cNvPr id="11" name="Picture 1452169303">
            <a:extLst>
              <a:ext uri="{FF2B5EF4-FFF2-40B4-BE49-F238E27FC236}">
                <a16:creationId xmlns:a16="http://schemas.microsoft.com/office/drawing/2014/main" id="{E6FB3917-3A50-1921-0769-812A1DB4A18E}"/>
              </a:ext>
            </a:extLst>
          </p:cNvPr>
          <p:cNvPicPr>
            <a:picLocks noChangeAspect="1"/>
          </p:cNvPicPr>
          <p:nvPr/>
        </p:nvPicPr>
        <p:blipFill>
          <a:blip r:embed="rId6"/>
          <a:srcRect l="-210" t="-232" r="-210" b="-232"/>
          <a:stretch>
            <a:fillRect/>
          </a:stretch>
        </p:blipFill>
        <p:spPr bwMode="auto">
          <a:xfrm>
            <a:off x="3254957" y="3156974"/>
            <a:ext cx="988695" cy="901700"/>
          </a:xfrm>
          <a:prstGeom prst="rect">
            <a:avLst/>
          </a:prstGeom>
        </p:spPr>
      </p:pic>
      <p:pic>
        <p:nvPicPr>
          <p:cNvPr id="12" name="Picture 2095346252">
            <a:extLst>
              <a:ext uri="{FF2B5EF4-FFF2-40B4-BE49-F238E27FC236}">
                <a16:creationId xmlns:a16="http://schemas.microsoft.com/office/drawing/2014/main" id="{58F6A710-D174-C5EA-5D3C-76E40F6FDD23}"/>
              </a:ext>
            </a:extLst>
          </p:cNvPr>
          <p:cNvPicPr>
            <a:picLocks noChangeAspect="1"/>
          </p:cNvPicPr>
          <p:nvPr/>
        </p:nvPicPr>
        <p:blipFill>
          <a:blip r:embed="rId7"/>
          <a:srcRect l="-71" t="-87" r="-71" b="-87"/>
          <a:stretch>
            <a:fillRect/>
          </a:stretch>
        </p:blipFill>
        <p:spPr bwMode="auto">
          <a:xfrm>
            <a:off x="333809" y="3244839"/>
            <a:ext cx="1108075" cy="899160"/>
          </a:xfrm>
          <a:prstGeom prst="rect">
            <a:avLst/>
          </a:prstGeom>
        </p:spPr>
      </p:pic>
      <p:pic>
        <p:nvPicPr>
          <p:cNvPr id="13" name="Picture 3">
            <a:extLst>
              <a:ext uri="{FF2B5EF4-FFF2-40B4-BE49-F238E27FC236}">
                <a16:creationId xmlns:a16="http://schemas.microsoft.com/office/drawing/2014/main" id="{95A289C4-63F4-8622-5497-F133AFFF466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36918"/>
            <a:ext cx="12191999" cy="3040560"/>
          </a:xfrm>
          <a:prstGeom prst="rect">
            <a:avLst/>
          </a:prstGeom>
          <a:noFill/>
          <a:ln>
            <a:noFill/>
          </a:ln>
        </p:spPr>
      </p:pic>
    </p:spTree>
    <p:extLst>
      <p:ext uri="{BB962C8B-B14F-4D97-AF65-F5344CB8AC3E}">
        <p14:creationId xmlns:p14="http://schemas.microsoft.com/office/powerpoint/2010/main" val="724066319"/>
      </p:ext>
    </p:extLst>
  </p:cSld>
  <p:clrMapOvr>
    <a:masterClrMapping/>
  </p:clrMapOvr>
  <mc:AlternateContent xmlns:mc="http://schemas.openxmlformats.org/markup-compatibility/2006" xmlns:p14="http://schemas.microsoft.com/office/powerpoint/2010/main">
    <mc:Choice Requires="p14">
      <p:transition spd="slow" p14:dur="2000" advTm="34301"/>
    </mc:Choice>
    <mc:Fallback xmlns="">
      <p:transition spd="slow" advTm="34301"/>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Prostokąt 14">
            <a:extLst>
              <a:ext uri="{FF2B5EF4-FFF2-40B4-BE49-F238E27FC236}">
                <a16:creationId xmlns:a16="http://schemas.microsoft.com/office/drawing/2014/main" id="{74A0D320-E773-4CCC-9355-1CE1F6EF6289}"/>
              </a:ext>
            </a:extLst>
          </p:cNvPr>
          <p:cNvSpPr/>
          <p:nvPr/>
        </p:nvSpPr>
        <p:spPr>
          <a:xfrm>
            <a:off x="10548" y="270878"/>
            <a:ext cx="12181452" cy="628298"/>
          </a:xfrm>
          <a:prstGeom prst="rect">
            <a:avLst/>
          </a:prstGeo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endParaRPr kumimoji="0" lang="pl-PL" sz="1800" b="0" i="0" u="none" strike="noStrike" kern="1200" cap="none" spc="0" normalizeH="0" baseline="0" noProof="0">
              <a:ln>
                <a:noFill/>
              </a:ln>
              <a:solidFill>
                <a:srgbClr val="05587C"/>
              </a:solidFill>
              <a:effectLst/>
              <a:uLnTx/>
              <a:uFillTx/>
              <a:latin typeface="Titillium Bd" panose="00000800000000000000" charset="0"/>
              <a:ea typeface="+mn-ea"/>
              <a:cs typeface="Arial" panose="020B0604020202020204" pitchFamily="34" charset="0"/>
            </a:endParaRPr>
          </a:p>
        </p:txBody>
      </p:sp>
      <p:pic>
        <p:nvPicPr>
          <p:cNvPr id="10242" name="Picture 2" descr="42 (school) - Wikipedia">
            <a:extLst>
              <a:ext uri="{FF2B5EF4-FFF2-40B4-BE49-F238E27FC236}">
                <a16:creationId xmlns:a16="http://schemas.microsoft.com/office/drawing/2014/main" id="{32852944-529B-551E-FD0D-2593809A6A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255" y="2029470"/>
            <a:ext cx="184785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Ecole 42, la meilleure école de code au monde - Challenges">
            <a:extLst>
              <a:ext uri="{FF2B5EF4-FFF2-40B4-BE49-F238E27FC236}">
                <a16:creationId xmlns:a16="http://schemas.microsoft.com/office/drawing/2014/main" id="{A47D1424-2B00-3298-ADDA-FF7C523CDB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458" y="2147063"/>
            <a:ext cx="2343150" cy="176212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L'école 42 - Forma 5">
            <a:extLst>
              <a:ext uri="{FF2B5EF4-FFF2-40B4-BE49-F238E27FC236}">
                <a16:creationId xmlns:a16="http://schemas.microsoft.com/office/drawing/2014/main" id="{BB422F74-47ED-DEFA-35B5-B4241C9FEF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816" y="4165266"/>
            <a:ext cx="3048000" cy="1504950"/>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descr="Campus">
            <a:extLst>
              <a:ext uri="{FF2B5EF4-FFF2-40B4-BE49-F238E27FC236}">
                <a16:creationId xmlns:a16="http://schemas.microsoft.com/office/drawing/2014/main" id="{9D065BA0-2099-1611-8274-F36FBEE234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35838" y="3322304"/>
            <a:ext cx="27051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10258" name="Picture 18" descr="Campus">
            <a:extLst>
              <a:ext uri="{FF2B5EF4-FFF2-40B4-BE49-F238E27FC236}">
                <a16:creationId xmlns:a16="http://schemas.microsoft.com/office/drawing/2014/main" id="{64DCEE6F-6732-368C-85A7-D15201D7F1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2844" y="1893099"/>
            <a:ext cx="27051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B7C1A73-EB7D-4D81-0640-A73F7A9279BB}"/>
              </a:ext>
            </a:extLst>
          </p:cNvPr>
          <p:cNvPicPr>
            <a:picLocks noChangeAspect="1"/>
          </p:cNvPicPr>
          <p:nvPr/>
        </p:nvPicPr>
        <p:blipFill>
          <a:blip r:embed="rId8"/>
          <a:stretch>
            <a:fillRect/>
          </a:stretch>
        </p:blipFill>
        <p:spPr>
          <a:xfrm>
            <a:off x="0" y="0"/>
            <a:ext cx="1231499" cy="926672"/>
          </a:xfrm>
          <a:prstGeom prst="rect">
            <a:avLst/>
          </a:prstGeom>
        </p:spPr>
      </p:pic>
      <p:sp>
        <p:nvSpPr>
          <p:cNvPr id="2" name="CuadroTexto 1">
            <a:extLst>
              <a:ext uri="{FF2B5EF4-FFF2-40B4-BE49-F238E27FC236}">
                <a16:creationId xmlns:a16="http://schemas.microsoft.com/office/drawing/2014/main" id="{A453C0A1-2944-2A4A-3704-7AC46F88BE81}"/>
              </a:ext>
            </a:extLst>
          </p:cNvPr>
          <p:cNvSpPr txBox="1"/>
          <p:nvPr/>
        </p:nvSpPr>
        <p:spPr>
          <a:xfrm>
            <a:off x="1242047" y="250085"/>
            <a:ext cx="11033273" cy="830997"/>
          </a:xfrm>
          <a:prstGeom prst="rect">
            <a:avLst/>
          </a:prstGeom>
          <a:noFill/>
        </p:spPr>
        <p:txBody>
          <a:bodyPr wrap="square">
            <a:spAutoFit/>
          </a:bodyPr>
          <a:lstStyle/>
          <a:p>
            <a:r>
              <a:rPr lang="en-GB" sz="2400" b="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TRANSFORMING EDUCATION THROUGH MENTORING AND ARTIFICIAL INTELLIGENCE:</a:t>
            </a:r>
          </a:p>
          <a:p>
            <a:r>
              <a:rPr lang="en-GB" sz="2400" b="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 FOCUS ON ACHIEVING FUNDAMENTAL RIGHT </a:t>
            </a:r>
            <a:endParaRPr kumimoji="0" lang="pl-PL" sz="2400" b="0" i="0" u="none" strike="noStrike" kern="1200" cap="none" spc="0" normalizeH="0" baseline="0" noProof="0">
              <a:ln>
                <a:noFill/>
              </a:ln>
              <a:solidFill>
                <a:srgbClr val="05587C"/>
              </a:solidFill>
              <a:effectLst/>
              <a:uLnTx/>
              <a:uFillTx/>
              <a:latin typeface="Titillium Bd" panose="00000800000000000000" charset="0"/>
              <a:ea typeface="+mn-ea"/>
              <a:cs typeface="Arial" panose="020B0604020202020204" pitchFamily="34" charset="0"/>
            </a:endParaRPr>
          </a:p>
        </p:txBody>
      </p:sp>
      <p:pic>
        <p:nvPicPr>
          <p:cNvPr id="4" name="Picture 733539811">
            <a:extLst>
              <a:ext uri="{FF2B5EF4-FFF2-40B4-BE49-F238E27FC236}">
                <a16:creationId xmlns:a16="http://schemas.microsoft.com/office/drawing/2014/main" id="{ACE70AF8-E3DB-6DB1-9882-B3490DA22028}"/>
              </a:ext>
            </a:extLst>
          </p:cNvPr>
          <p:cNvPicPr>
            <a:picLocks noChangeAspect="1"/>
          </p:cNvPicPr>
          <p:nvPr/>
        </p:nvPicPr>
        <p:blipFill>
          <a:blip r:embed="rId9"/>
          <a:srcRect l="6729" t="13018" r="9345" b="12220"/>
          <a:stretch>
            <a:fillRect/>
          </a:stretch>
        </p:blipFill>
        <p:spPr bwMode="auto">
          <a:xfrm>
            <a:off x="9671640" y="5577544"/>
            <a:ext cx="885825" cy="898525"/>
          </a:xfrm>
          <a:prstGeom prst="rect">
            <a:avLst/>
          </a:prstGeom>
        </p:spPr>
      </p:pic>
      <p:sp>
        <p:nvSpPr>
          <p:cNvPr id="7" name="CuadroTexto 6">
            <a:extLst>
              <a:ext uri="{FF2B5EF4-FFF2-40B4-BE49-F238E27FC236}">
                <a16:creationId xmlns:a16="http://schemas.microsoft.com/office/drawing/2014/main" id="{AA381D75-F05F-3721-39AC-AAB1BCE943A2}"/>
              </a:ext>
            </a:extLst>
          </p:cNvPr>
          <p:cNvSpPr txBox="1"/>
          <p:nvPr/>
        </p:nvSpPr>
        <p:spPr>
          <a:xfrm>
            <a:off x="1085398" y="1283631"/>
            <a:ext cx="9159740" cy="498663"/>
          </a:xfrm>
          <a:prstGeom prst="rect">
            <a:avLst/>
          </a:prstGeom>
          <a:noFill/>
        </p:spPr>
        <p:txBody>
          <a:bodyPr wrap="square">
            <a:spAutoFit/>
          </a:bodyPr>
          <a:lstStyle/>
          <a:p>
            <a:pPr algn="just">
              <a:lnSpc>
                <a:spcPct val="150000"/>
              </a:lnSpc>
              <a:spcBef>
                <a:spcPts val="1200"/>
              </a:spcBef>
              <a:spcAft>
                <a:spcPts val="1200"/>
              </a:spcAft>
              <a:defRPr/>
            </a:pPr>
            <a:r>
              <a:rPr lang="es-ES" sz="2000" b="1" kern="0">
                <a:solidFill>
                  <a:srgbClr val="00B050"/>
                </a:solidFill>
                <a:latin typeface="Times New Roman" panose="02020603050405020304" pitchFamily="18" charset="0"/>
                <a:cs typeface="Times New Roman" panose="02020603050405020304" pitchFamily="18" charset="0"/>
              </a:rPr>
              <a:t>III. </a:t>
            </a:r>
            <a:r>
              <a:rPr lang="en-GB" sz="2000" b="1" kern="0">
                <a:solidFill>
                  <a:srgbClr val="00B050"/>
                </a:solidFill>
                <a:latin typeface="Times New Roman" panose="02020603050405020304" pitchFamily="18" charset="0"/>
                <a:cs typeface="Times New Roman" panose="02020603050405020304" pitchFamily="18" charset="0"/>
              </a:rPr>
              <a:t>ACADEMIC AND PROFESSIONAL GROWTH THROUGH MENTORSHIP</a:t>
            </a:r>
            <a:endParaRPr lang="es-ES" sz="2000" b="1" kern="0">
              <a:solidFill>
                <a:srgbClr val="00B050"/>
              </a:solidFill>
              <a:latin typeface="Times New Roman" panose="02020603050405020304" pitchFamily="18" charset="0"/>
              <a:cs typeface="Times New Roman" panose="02020603050405020304" pitchFamily="18" charset="0"/>
            </a:endParaRPr>
          </a:p>
        </p:txBody>
      </p:sp>
      <p:pic>
        <p:nvPicPr>
          <p:cNvPr id="3" name="Picture 1452169303">
            <a:extLst>
              <a:ext uri="{FF2B5EF4-FFF2-40B4-BE49-F238E27FC236}">
                <a16:creationId xmlns:a16="http://schemas.microsoft.com/office/drawing/2014/main" id="{10EFA62F-0DDA-6F0D-CDC7-EDC40DBB89B9}"/>
              </a:ext>
            </a:extLst>
          </p:cNvPr>
          <p:cNvPicPr>
            <a:picLocks noChangeAspect="1"/>
          </p:cNvPicPr>
          <p:nvPr/>
        </p:nvPicPr>
        <p:blipFill>
          <a:blip r:embed="rId10"/>
          <a:srcRect l="-210" t="-232" r="-210" b="-232"/>
          <a:stretch>
            <a:fillRect/>
          </a:stretch>
        </p:blipFill>
        <p:spPr bwMode="auto">
          <a:xfrm>
            <a:off x="10846590" y="5574369"/>
            <a:ext cx="988695" cy="901700"/>
          </a:xfrm>
          <a:prstGeom prst="rect">
            <a:avLst/>
          </a:prstGeom>
        </p:spPr>
      </p:pic>
      <p:pic>
        <p:nvPicPr>
          <p:cNvPr id="5" name="Picture 2095346252">
            <a:extLst>
              <a:ext uri="{FF2B5EF4-FFF2-40B4-BE49-F238E27FC236}">
                <a16:creationId xmlns:a16="http://schemas.microsoft.com/office/drawing/2014/main" id="{3575FD48-5898-3B2B-4B6F-651816D1C931}"/>
              </a:ext>
            </a:extLst>
          </p:cNvPr>
          <p:cNvPicPr>
            <a:picLocks noChangeAspect="1"/>
          </p:cNvPicPr>
          <p:nvPr/>
        </p:nvPicPr>
        <p:blipFill>
          <a:blip r:embed="rId11"/>
          <a:srcRect l="-71" t="-87" r="-71" b="-87"/>
          <a:stretch>
            <a:fillRect/>
          </a:stretch>
        </p:blipFill>
        <p:spPr bwMode="auto">
          <a:xfrm>
            <a:off x="8016155" y="5576909"/>
            <a:ext cx="1108075" cy="899160"/>
          </a:xfrm>
          <a:prstGeom prst="rect">
            <a:avLst/>
          </a:prstGeom>
        </p:spPr>
      </p:pic>
    </p:spTree>
    <p:extLst>
      <p:ext uri="{BB962C8B-B14F-4D97-AF65-F5344CB8AC3E}">
        <p14:creationId xmlns:p14="http://schemas.microsoft.com/office/powerpoint/2010/main" val="4087903541"/>
      </p:ext>
    </p:extLst>
  </p:cSld>
  <p:clrMapOvr>
    <a:masterClrMapping/>
  </p:clrMapOvr>
  <mc:AlternateContent xmlns:mc="http://schemas.openxmlformats.org/markup-compatibility/2006" xmlns:p14="http://schemas.microsoft.com/office/powerpoint/2010/main">
    <mc:Choice Requires="p14">
      <p:transition spd="slow" p14:dur="2000" advTm="110652"/>
    </mc:Choice>
    <mc:Fallback xmlns="">
      <p:transition spd="slow" advTm="1106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Prostokąt 14">
            <a:extLst>
              <a:ext uri="{FF2B5EF4-FFF2-40B4-BE49-F238E27FC236}">
                <a16:creationId xmlns:a16="http://schemas.microsoft.com/office/drawing/2014/main" id="{74A0D320-E773-4CCC-9355-1CE1F6EF6289}"/>
              </a:ext>
            </a:extLst>
          </p:cNvPr>
          <p:cNvSpPr/>
          <p:nvPr/>
        </p:nvSpPr>
        <p:spPr>
          <a:xfrm>
            <a:off x="10548" y="270878"/>
            <a:ext cx="12181452" cy="628298"/>
          </a:xfrm>
          <a:prstGeom prst="rect">
            <a:avLst/>
          </a:prstGeo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endParaRPr kumimoji="0" lang="pl-PL" sz="1800" b="0" i="0" u="none" strike="noStrike" kern="1200" cap="none" spc="0" normalizeH="0" baseline="0" noProof="0">
              <a:ln>
                <a:noFill/>
              </a:ln>
              <a:solidFill>
                <a:srgbClr val="05587C"/>
              </a:solidFill>
              <a:effectLst/>
              <a:uLnTx/>
              <a:uFillTx/>
              <a:latin typeface="Titillium Bd" panose="00000800000000000000" charset="0"/>
              <a:ea typeface="+mn-ea"/>
              <a:cs typeface="Arial" panose="020B0604020202020204" pitchFamily="34" charset="0"/>
            </a:endParaRPr>
          </a:p>
        </p:txBody>
      </p:sp>
      <p:pic>
        <p:nvPicPr>
          <p:cNvPr id="7170" name="Picture 2" descr="Robot-Assisted Learning and Education | Frontiers Research Topic">
            <a:extLst>
              <a:ext uri="{FF2B5EF4-FFF2-40B4-BE49-F238E27FC236}">
                <a16:creationId xmlns:a16="http://schemas.microsoft.com/office/drawing/2014/main" id="{D84C28E8-4FCE-4CD4-7F4C-D01DE8A74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0421" y="2232435"/>
            <a:ext cx="3947000" cy="264448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Mathematical modeling for control - ROBOTNORROBOTNOR">
            <a:extLst>
              <a:ext uri="{FF2B5EF4-FFF2-40B4-BE49-F238E27FC236}">
                <a16:creationId xmlns:a16="http://schemas.microsoft.com/office/drawing/2014/main" id="{1A6F38C6-C716-BB39-19E3-A5A65DAC6F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826" y="2232435"/>
            <a:ext cx="3429000" cy="261937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86F428F3-6250-C239-FE5A-D70C939A1384}"/>
              </a:ext>
            </a:extLst>
          </p:cNvPr>
          <p:cNvPicPr>
            <a:picLocks noChangeAspect="1"/>
          </p:cNvPicPr>
          <p:nvPr/>
        </p:nvPicPr>
        <p:blipFill>
          <a:blip r:embed="rId5"/>
          <a:stretch>
            <a:fillRect/>
          </a:stretch>
        </p:blipFill>
        <p:spPr>
          <a:xfrm>
            <a:off x="0" y="0"/>
            <a:ext cx="1231499" cy="926672"/>
          </a:xfrm>
          <a:prstGeom prst="rect">
            <a:avLst/>
          </a:prstGeom>
        </p:spPr>
      </p:pic>
      <p:sp>
        <p:nvSpPr>
          <p:cNvPr id="4" name="CuadroTexto 3">
            <a:extLst>
              <a:ext uri="{FF2B5EF4-FFF2-40B4-BE49-F238E27FC236}">
                <a16:creationId xmlns:a16="http://schemas.microsoft.com/office/drawing/2014/main" id="{8E7A1E69-E4E9-0381-97FA-33880D9A0CCB}"/>
              </a:ext>
            </a:extLst>
          </p:cNvPr>
          <p:cNvSpPr txBox="1"/>
          <p:nvPr/>
        </p:nvSpPr>
        <p:spPr>
          <a:xfrm>
            <a:off x="1242047" y="250085"/>
            <a:ext cx="11033273" cy="830997"/>
          </a:xfrm>
          <a:prstGeom prst="rect">
            <a:avLst/>
          </a:prstGeom>
          <a:noFill/>
        </p:spPr>
        <p:txBody>
          <a:bodyPr wrap="square">
            <a:spAutoFit/>
          </a:bodyPr>
          <a:lstStyle/>
          <a:p>
            <a:r>
              <a:rPr lang="en-GB" sz="2400" b="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TRANSFORMING EDUCATION THROUGH MENTORING AND ARTIFICIAL INTELLIGENCE:</a:t>
            </a:r>
          </a:p>
          <a:p>
            <a:r>
              <a:rPr lang="en-GB" sz="2400" b="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 FOCUS ON ACHIEVING FUNDAMENTAL RIGHT </a:t>
            </a:r>
            <a:endParaRPr kumimoji="0" lang="pl-PL" sz="2400" b="0" i="0" u="none" strike="noStrike" kern="1200" cap="none" spc="0" normalizeH="0" baseline="0" noProof="0">
              <a:ln>
                <a:noFill/>
              </a:ln>
              <a:solidFill>
                <a:srgbClr val="05587C"/>
              </a:solidFill>
              <a:effectLst/>
              <a:uLnTx/>
              <a:uFillTx/>
              <a:latin typeface="Titillium Bd" panose="00000800000000000000" charset="0"/>
              <a:ea typeface="+mn-ea"/>
              <a:cs typeface="Arial" panose="020B0604020202020204" pitchFamily="34" charset="0"/>
            </a:endParaRPr>
          </a:p>
        </p:txBody>
      </p:sp>
      <p:pic>
        <p:nvPicPr>
          <p:cNvPr id="8" name="Picture 733539811">
            <a:extLst>
              <a:ext uri="{FF2B5EF4-FFF2-40B4-BE49-F238E27FC236}">
                <a16:creationId xmlns:a16="http://schemas.microsoft.com/office/drawing/2014/main" id="{940A7623-A4E0-C3C8-5F31-96E45864C0E2}"/>
              </a:ext>
            </a:extLst>
          </p:cNvPr>
          <p:cNvPicPr>
            <a:picLocks noChangeAspect="1"/>
          </p:cNvPicPr>
          <p:nvPr/>
        </p:nvPicPr>
        <p:blipFill>
          <a:blip r:embed="rId6"/>
          <a:srcRect l="6729" t="13018" r="9345" b="12220"/>
          <a:stretch>
            <a:fillRect/>
          </a:stretch>
        </p:blipFill>
        <p:spPr bwMode="auto">
          <a:xfrm>
            <a:off x="9184875" y="5471352"/>
            <a:ext cx="885825" cy="898525"/>
          </a:xfrm>
          <a:prstGeom prst="rect">
            <a:avLst/>
          </a:prstGeom>
        </p:spPr>
      </p:pic>
      <p:sp>
        <p:nvSpPr>
          <p:cNvPr id="9" name="CuadroTexto 8">
            <a:extLst>
              <a:ext uri="{FF2B5EF4-FFF2-40B4-BE49-F238E27FC236}">
                <a16:creationId xmlns:a16="http://schemas.microsoft.com/office/drawing/2014/main" id="{07AED8C1-F121-AF12-EDA7-03CDE6F888CB}"/>
              </a:ext>
            </a:extLst>
          </p:cNvPr>
          <p:cNvSpPr txBox="1"/>
          <p:nvPr/>
        </p:nvSpPr>
        <p:spPr>
          <a:xfrm>
            <a:off x="1394085" y="1239358"/>
            <a:ext cx="9655668" cy="707886"/>
          </a:xfrm>
          <a:prstGeom prst="rect">
            <a:avLst/>
          </a:prstGeom>
          <a:noFill/>
        </p:spPr>
        <p:txBody>
          <a:bodyPr wrap="square">
            <a:spAutoFit/>
          </a:bodyPr>
          <a:lstStyle/>
          <a:p>
            <a:r>
              <a:rPr lang="en-GB" sz="2000" b="1" kern="0">
                <a:solidFill>
                  <a:schemeClr val="tx2">
                    <a:lumMod val="60000"/>
                    <a:lumOff val="40000"/>
                  </a:schemeClr>
                </a:solidFill>
                <a:latin typeface="Times New Roman" panose="02020603050405020304" pitchFamily="18" charset="0"/>
                <a:cs typeface="Times New Roman" panose="02020603050405020304" pitchFamily="18" charset="0"/>
              </a:rPr>
              <a:t>IV.   THE INTEGRATION OF ARTIFICIAL INTELLIGENCE IN CONTEMPORARY EDUCATION</a:t>
            </a:r>
            <a:endParaRPr lang="es-ES" sz="2000" b="1" kern="0">
              <a:solidFill>
                <a:schemeClr val="tx2">
                  <a:lumMod val="60000"/>
                  <a:lumOff val="40000"/>
                </a:schemeClr>
              </a:solidFill>
              <a:latin typeface="Times New Roman" panose="02020603050405020304" pitchFamily="18" charset="0"/>
              <a:cs typeface="Times New Roman" panose="02020603050405020304" pitchFamily="18" charset="0"/>
            </a:endParaRPr>
          </a:p>
        </p:txBody>
      </p:sp>
      <p:pic>
        <p:nvPicPr>
          <p:cNvPr id="3" name="Picture 1452169303">
            <a:extLst>
              <a:ext uri="{FF2B5EF4-FFF2-40B4-BE49-F238E27FC236}">
                <a16:creationId xmlns:a16="http://schemas.microsoft.com/office/drawing/2014/main" id="{9F202DF3-4FF3-B9CA-B129-7C0829C88481}"/>
              </a:ext>
            </a:extLst>
          </p:cNvPr>
          <p:cNvPicPr>
            <a:picLocks noChangeAspect="1"/>
          </p:cNvPicPr>
          <p:nvPr/>
        </p:nvPicPr>
        <p:blipFill>
          <a:blip r:embed="rId7"/>
          <a:srcRect l="-210" t="-232" r="-210" b="-232"/>
          <a:stretch>
            <a:fillRect/>
          </a:stretch>
        </p:blipFill>
        <p:spPr bwMode="auto">
          <a:xfrm>
            <a:off x="10555405" y="5468177"/>
            <a:ext cx="988695" cy="901700"/>
          </a:xfrm>
          <a:prstGeom prst="rect">
            <a:avLst/>
          </a:prstGeom>
        </p:spPr>
      </p:pic>
      <p:pic>
        <p:nvPicPr>
          <p:cNvPr id="5" name="Picture 2095346252">
            <a:extLst>
              <a:ext uri="{FF2B5EF4-FFF2-40B4-BE49-F238E27FC236}">
                <a16:creationId xmlns:a16="http://schemas.microsoft.com/office/drawing/2014/main" id="{8A5AD738-16FF-23FC-78FB-631BA0B96FED}"/>
              </a:ext>
            </a:extLst>
          </p:cNvPr>
          <p:cNvPicPr>
            <a:picLocks noChangeAspect="1"/>
          </p:cNvPicPr>
          <p:nvPr/>
        </p:nvPicPr>
        <p:blipFill>
          <a:blip r:embed="rId8"/>
          <a:srcRect l="-71" t="-87" r="-71" b="-87"/>
          <a:stretch>
            <a:fillRect/>
          </a:stretch>
        </p:blipFill>
        <p:spPr bwMode="auto">
          <a:xfrm>
            <a:off x="7649009" y="5468177"/>
            <a:ext cx="1108075" cy="899160"/>
          </a:xfrm>
          <a:prstGeom prst="rect">
            <a:avLst/>
          </a:prstGeom>
        </p:spPr>
      </p:pic>
    </p:spTree>
    <p:extLst>
      <p:ext uri="{BB962C8B-B14F-4D97-AF65-F5344CB8AC3E}">
        <p14:creationId xmlns:p14="http://schemas.microsoft.com/office/powerpoint/2010/main" val="2973899805"/>
      </p:ext>
    </p:extLst>
  </p:cSld>
  <p:clrMapOvr>
    <a:masterClrMapping/>
  </p:clrMapOvr>
  <mc:AlternateContent xmlns:mc="http://schemas.openxmlformats.org/markup-compatibility/2006" xmlns:p14="http://schemas.microsoft.com/office/powerpoint/2010/main">
    <mc:Choice Requires="p14">
      <p:transition spd="slow" p14:dur="2000" advTm="71696"/>
    </mc:Choice>
    <mc:Fallback xmlns="">
      <p:transition spd="slow" advTm="71696"/>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Prostokąt 14">
            <a:extLst>
              <a:ext uri="{FF2B5EF4-FFF2-40B4-BE49-F238E27FC236}">
                <a16:creationId xmlns:a16="http://schemas.microsoft.com/office/drawing/2014/main" id="{74A0D320-E773-4CCC-9355-1CE1F6EF6289}"/>
              </a:ext>
            </a:extLst>
          </p:cNvPr>
          <p:cNvSpPr/>
          <p:nvPr/>
        </p:nvSpPr>
        <p:spPr>
          <a:xfrm>
            <a:off x="10548" y="270878"/>
            <a:ext cx="12181452" cy="628298"/>
          </a:xfrm>
          <a:prstGeom prst="rect">
            <a:avLst/>
          </a:prstGeo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endParaRPr kumimoji="0" lang="pl-PL" sz="1800" b="0" i="0" u="none" strike="noStrike" kern="1200" cap="none" spc="0" normalizeH="0" baseline="0" noProof="0">
              <a:ln>
                <a:noFill/>
              </a:ln>
              <a:solidFill>
                <a:srgbClr val="05587C"/>
              </a:solidFill>
              <a:effectLst/>
              <a:uLnTx/>
              <a:uFillTx/>
              <a:latin typeface="Titillium Bd" panose="00000800000000000000" charset="0"/>
              <a:ea typeface="+mn-ea"/>
              <a:cs typeface="Arial" panose="020B0604020202020204" pitchFamily="34" charset="0"/>
            </a:endParaRPr>
          </a:p>
        </p:txBody>
      </p:sp>
      <p:pic>
        <p:nvPicPr>
          <p:cNvPr id="8194" name="Picture 2" descr="ARE Program and Consumer ROBOT - Education | BINUS ASO Universitas Otomotif  Engineering">
            <a:extLst>
              <a:ext uri="{FF2B5EF4-FFF2-40B4-BE49-F238E27FC236}">
                <a16:creationId xmlns:a16="http://schemas.microsoft.com/office/drawing/2014/main" id="{F2311D46-25DB-571B-8B33-7A7A4C09A1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2745" y="2773511"/>
            <a:ext cx="4564297" cy="2568454"/>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A0C6FB8B-455B-2BA9-C9B9-A5DF34D82854}"/>
              </a:ext>
            </a:extLst>
          </p:cNvPr>
          <p:cNvPicPr>
            <a:picLocks noChangeAspect="1"/>
          </p:cNvPicPr>
          <p:nvPr/>
        </p:nvPicPr>
        <p:blipFill>
          <a:blip r:embed="rId4"/>
          <a:stretch>
            <a:fillRect/>
          </a:stretch>
        </p:blipFill>
        <p:spPr>
          <a:xfrm>
            <a:off x="0" y="0"/>
            <a:ext cx="1231499" cy="926672"/>
          </a:xfrm>
          <a:prstGeom prst="rect">
            <a:avLst/>
          </a:prstGeom>
        </p:spPr>
      </p:pic>
      <p:sp>
        <p:nvSpPr>
          <p:cNvPr id="4" name="CuadroTexto 3">
            <a:extLst>
              <a:ext uri="{FF2B5EF4-FFF2-40B4-BE49-F238E27FC236}">
                <a16:creationId xmlns:a16="http://schemas.microsoft.com/office/drawing/2014/main" id="{2FCB2B02-212F-4391-2857-B99EE9FA96D1}"/>
              </a:ext>
            </a:extLst>
          </p:cNvPr>
          <p:cNvSpPr txBox="1"/>
          <p:nvPr/>
        </p:nvSpPr>
        <p:spPr>
          <a:xfrm>
            <a:off x="1148179" y="262209"/>
            <a:ext cx="11033273" cy="830997"/>
          </a:xfrm>
          <a:prstGeom prst="rect">
            <a:avLst/>
          </a:prstGeom>
          <a:noFill/>
        </p:spPr>
        <p:txBody>
          <a:bodyPr wrap="square">
            <a:spAutoFit/>
          </a:bodyPr>
          <a:lstStyle/>
          <a:p>
            <a:r>
              <a:rPr lang="en-GB" sz="2400" b="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TRANSFORMING EDUCATION THROUGH MENTORING AND ARTIFICIAL INTELLIGENCE:</a:t>
            </a:r>
          </a:p>
          <a:p>
            <a:r>
              <a:rPr lang="en-GB" sz="2400" b="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 FOCUS ON ACHIEVING FUNDAMENTAL RIGHT </a:t>
            </a:r>
            <a:endParaRPr kumimoji="0" lang="pl-PL" sz="2400" b="0" i="0" u="none" strike="noStrike" kern="1200" cap="none" spc="0" normalizeH="0" baseline="0" noProof="0">
              <a:ln>
                <a:noFill/>
              </a:ln>
              <a:solidFill>
                <a:srgbClr val="05587C"/>
              </a:solidFill>
              <a:effectLst/>
              <a:uLnTx/>
              <a:uFillTx/>
              <a:latin typeface="Titillium Bd" panose="00000800000000000000" charset="0"/>
              <a:ea typeface="+mn-ea"/>
              <a:cs typeface="Arial" panose="020B0604020202020204" pitchFamily="34" charset="0"/>
            </a:endParaRPr>
          </a:p>
        </p:txBody>
      </p:sp>
      <p:pic>
        <p:nvPicPr>
          <p:cNvPr id="7" name="Picture 733539811">
            <a:extLst>
              <a:ext uri="{FF2B5EF4-FFF2-40B4-BE49-F238E27FC236}">
                <a16:creationId xmlns:a16="http://schemas.microsoft.com/office/drawing/2014/main" id="{3D522D76-D256-5862-C715-24457D94F1CB}"/>
              </a:ext>
            </a:extLst>
          </p:cNvPr>
          <p:cNvPicPr>
            <a:picLocks noChangeAspect="1"/>
          </p:cNvPicPr>
          <p:nvPr/>
        </p:nvPicPr>
        <p:blipFill>
          <a:blip r:embed="rId5"/>
          <a:srcRect l="6729" t="13018" r="9345" b="12220"/>
          <a:stretch>
            <a:fillRect/>
          </a:stretch>
        </p:blipFill>
        <p:spPr bwMode="auto">
          <a:xfrm>
            <a:off x="10924130" y="5610471"/>
            <a:ext cx="885825" cy="898525"/>
          </a:xfrm>
          <a:prstGeom prst="rect">
            <a:avLst/>
          </a:prstGeom>
        </p:spPr>
      </p:pic>
      <p:sp>
        <p:nvSpPr>
          <p:cNvPr id="13" name="CuadroTexto 12">
            <a:extLst>
              <a:ext uri="{FF2B5EF4-FFF2-40B4-BE49-F238E27FC236}">
                <a16:creationId xmlns:a16="http://schemas.microsoft.com/office/drawing/2014/main" id="{A069AD3B-B9C2-F906-08C2-5FE4EA9B1DBC}"/>
              </a:ext>
            </a:extLst>
          </p:cNvPr>
          <p:cNvSpPr txBox="1"/>
          <p:nvPr/>
        </p:nvSpPr>
        <p:spPr>
          <a:xfrm>
            <a:off x="1205123" y="1464629"/>
            <a:ext cx="10161919" cy="707886"/>
          </a:xfrm>
          <a:prstGeom prst="rect">
            <a:avLst/>
          </a:prstGeom>
          <a:noFill/>
        </p:spPr>
        <p:txBody>
          <a:bodyPr wrap="square">
            <a:spAutoFit/>
          </a:bodyPr>
          <a:lstStyle/>
          <a:p>
            <a:r>
              <a:rPr lang="en-GB" sz="2000" b="1" kern="0">
                <a:solidFill>
                  <a:schemeClr val="tx2">
                    <a:lumMod val="60000"/>
                    <a:lumOff val="40000"/>
                  </a:schemeClr>
                </a:solidFill>
                <a:latin typeface="Times New Roman" panose="02020603050405020304" pitchFamily="18" charset="0"/>
                <a:cs typeface="Times New Roman" panose="02020603050405020304" pitchFamily="18" charset="0"/>
              </a:rPr>
              <a:t>IV.   THE INTEGRATION OF ARTIFICIAL INTELLIGENCE IN CONTEMPORARY EDUCATION</a:t>
            </a:r>
            <a:endParaRPr lang="es-ES" sz="2000" b="1" kern="0">
              <a:solidFill>
                <a:schemeClr val="tx2">
                  <a:lumMod val="60000"/>
                  <a:lumOff val="40000"/>
                </a:schemeClr>
              </a:solidFill>
              <a:latin typeface="Times New Roman" panose="02020603050405020304" pitchFamily="18" charset="0"/>
              <a:cs typeface="Times New Roman" panose="02020603050405020304" pitchFamily="18" charset="0"/>
            </a:endParaRPr>
          </a:p>
        </p:txBody>
      </p:sp>
      <p:pic>
        <p:nvPicPr>
          <p:cNvPr id="1026" name="Picture 2" descr="20 Tareas de Marketing Digital en minutos con ChatGPT (Chat GPT)">
            <a:extLst>
              <a:ext uri="{FF2B5EF4-FFF2-40B4-BE49-F238E27FC236}">
                <a16:creationId xmlns:a16="http://schemas.microsoft.com/office/drawing/2014/main" id="{8BCB2674-DCDF-20A4-3A98-B4E3E3E713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3064" y="2771978"/>
            <a:ext cx="4564297" cy="25699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452169303">
            <a:extLst>
              <a:ext uri="{FF2B5EF4-FFF2-40B4-BE49-F238E27FC236}">
                <a16:creationId xmlns:a16="http://schemas.microsoft.com/office/drawing/2014/main" id="{7E05EFE4-D4C4-7DF7-0AA6-BC5F1B2F2B4B}"/>
              </a:ext>
            </a:extLst>
          </p:cNvPr>
          <p:cNvPicPr>
            <a:picLocks noChangeAspect="1"/>
          </p:cNvPicPr>
          <p:nvPr/>
        </p:nvPicPr>
        <p:blipFill>
          <a:blip r:embed="rId7"/>
          <a:srcRect l="-210" t="-232" r="-210" b="-232"/>
          <a:stretch>
            <a:fillRect/>
          </a:stretch>
        </p:blipFill>
        <p:spPr bwMode="auto">
          <a:xfrm>
            <a:off x="9441012" y="5610471"/>
            <a:ext cx="988695" cy="901700"/>
          </a:xfrm>
          <a:prstGeom prst="rect">
            <a:avLst/>
          </a:prstGeom>
        </p:spPr>
      </p:pic>
      <p:pic>
        <p:nvPicPr>
          <p:cNvPr id="5" name="Picture 2095346252">
            <a:extLst>
              <a:ext uri="{FF2B5EF4-FFF2-40B4-BE49-F238E27FC236}">
                <a16:creationId xmlns:a16="http://schemas.microsoft.com/office/drawing/2014/main" id="{E5B05FB8-DC55-1360-ED20-AC0E9EADC4AD}"/>
              </a:ext>
            </a:extLst>
          </p:cNvPr>
          <p:cNvPicPr>
            <a:picLocks noChangeAspect="1"/>
          </p:cNvPicPr>
          <p:nvPr/>
        </p:nvPicPr>
        <p:blipFill>
          <a:blip r:embed="rId8"/>
          <a:srcRect l="-71" t="-87" r="-71" b="-87"/>
          <a:stretch>
            <a:fillRect/>
          </a:stretch>
        </p:blipFill>
        <p:spPr bwMode="auto">
          <a:xfrm>
            <a:off x="7838514" y="5610471"/>
            <a:ext cx="1108075" cy="899160"/>
          </a:xfrm>
          <a:prstGeom prst="rect">
            <a:avLst/>
          </a:prstGeom>
        </p:spPr>
      </p:pic>
    </p:spTree>
    <p:extLst>
      <p:ext uri="{BB962C8B-B14F-4D97-AF65-F5344CB8AC3E}">
        <p14:creationId xmlns:p14="http://schemas.microsoft.com/office/powerpoint/2010/main" val="2753578668"/>
      </p:ext>
    </p:extLst>
  </p:cSld>
  <p:clrMapOvr>
    <a:masterClrMapping/>
  </p:clrMapOvr>
  <mc:AlternateContent xmlns:mc="http://schemas.openxmlformats.org/markup-compatibility/2006" xmlns:p14="http://schemas.microsoft.com/office/powerpoint/2010/main">
    <mc:Choice Requires="p14">
      <p:transition spd="slow" p14:dur="2000" advTm="43196"/>
    </mc:Choice>
    <mc:Fallback xmlns="">
      <p:transition spd="slow" advTm="43196"/>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Prostokąt 14">
            <a:extLst>
              <a:ext uri="{FF2B5EF4-FFF2-40B4-BE49-F238E27FC236}">
                <a16:creationId xmlns:a16="http://schemas.microsoft.com/office/drawing/2014/main" id="{74A0D320-E773-4CCC-9355-1CE1F6EF6289}"/>
              </a:ext>
            </a:extLst>
          </p:cNvPr>
          <p:cNvSpPr/>
          <p:nvPr/>
        </p:nvSpPr>
        <p:spPr>
          <a:xfrm>
            <a:off x="10548" y="270878"/>
            <a:ext cx="12181452" cy="628298"/>
          </a:xfrm>
          <a:prstGeom prst="rect">
            <a:avLst/>
          </a:prstGeo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endParaRPr kumimoji="0" lang="pl-PL" sz="1800" b="0" i="0" u="none" strike="noStrike" kern="1200" cap="none" spc="0" normalizeH="0" baseline="0" noProof="0">
              <a:ln>
                <a:noFill/>
              </a:ln>
              <a:solidFill>
                <a:srgbClr val="05587C"/>
              </a:solidFill>
              <a:effectLst/>
              <a:uLnTx/>
              <a:uFillTx/>
              <a:latin typeface="Titillium Bd" panose="00000800000000000000" charset="0"/>
              <a:ea typeface="+mn-ea"/>
              <a:cs typeface="Arial" panose="020B0604020202020204" pitchFamily="34" charset="0"/>
            </a:endParaRPr>
          </a:p>
        </p:txBody>
      </p:sp>
      <p:pic>
        <p:nvPicPr>
          <p:cNvPr id="9218" name="Picture 2" descr="Emotional intelligence, a resource for the circle of family life -  Wonderful Mind">
            <a:extLst>
              <a:ext uri="{FF2B5EF4-FFF2-40B4-BE49-F238E27FC236}">
                <a16:creationId xmlns:a16="http://schemas.microsoft.com/office/drawing/2014/main" id="{3F3605DE-23B2-3251-8A61-5168577F67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047" y="2728755"/>
            <a:ext cx="3490097" cy="286832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Emotional Intelligence - MakeMyAssignments Blog">
            <a:extLst>
              <a:ext uri="{FF2B5EF4-FFF2-40B4-BE49-F238E27FC236}">
                <a16:creationId xmlns:a16="http://schemas.microsoft.com/office/drawing/2014/main" id="{2EA3A000-536B-88AB-482C-39BA1BACD5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5138" y="2728755"/>
            <a:ext cx="2560280" cy="2507712"/>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7A8BB8FF-4F91-C02F-DCF1-DFB5A73C6507}"/>
              </a:ext>
            </a:extLst>
          </p:cNvPr>
          <p:cNvPicPr>
            <a:picLocks noChangeAspect="1"/>
          </p:cNvPicPr>
          <p:nvPr/>
        </p:nvPicPr>
        <p:blipFill>
          <a:blip r:embed="rId5"/>
          <a:stretch>
            <a:fillRect/>
          </a:stretch>
        </p:blipFill>
        <p:spPr>
          <a:xfrm>
            <a:off x="10548" y="0"/>
            <a:ext cx="1231499" cy="926672"/>
          </a:xfrm>
          <a:prstGeom prst="rect">
            <a:avLst/>
          </a:prstGeom>
        </p:spPr>
      </p:pic>
      <p:sp>
        <p:nvSpPr>
          <p:cNvPr id="4" name="CuadroTexto 3">
            <a:extLst>
              <a:ext uri="{FF2B5EF4-FFF2-40B4-BE49-F238E27FC236}">
                <a16:creationId xmlns:a16="http://schemas.microsoft.com/office/drawing/2014/main" id="{CAB36EC0-5BD6-436A-AD73-57C1C7518EDC}"/>
              </a:ext>
            </a:extLst>
          </p:cNvPr>
          <p:cNvSpPr txBox="1"/>
          <p:nvPr/>
        </p:nvSpPr>
        <p:spPr>
          <a:xfrm>
            <a:off x="1052303" y="362397"/>
            <a:ext cx="11033273" cy="830997"/>
          </a:xfrm>
          <a:prstGeom prst="rect">
            <a:avLst/>
          </a:prstGeom>
          <a:noFill/>
        </p:spPr>
        <p:txBody>
          <a:bodyPr wrap="square">
            <a:spAutoFit/>
          </a:bodyPr>
          <a:lstStyle/>
          <a:p>
            <a:r>
              <a:rPr lang="en-GB" sz="2400" b="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TRANSFORMING EDUCATION THROUGH MENTORING AND ARTIFICIAL INTELLIGENCE:</a:t>
            </a:r>
          </a:p>
          <a:p>
            <a:r>
              <a:rPr lang="en-GB" sz="2400" b="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 FOCUS ON ACHIEVING FUNDAMENTAL RIGHT </a:t>
            </a:r>
            <a:endParaRPr kumimoji="0" lang="pl-PL" sz="2400" b="0" i="0" u="none" strike="noStrike" kern="1200" cap="none" spc="0" normalizeH="0" baseline="0" noProof="0">
              <a:ln>
                <a:noFill/>
              </a:ln>
              <a:solidFill>
                <a:srgbClr val="05587C"/>
              </a:solidFill>
              <a:effectLst/>
              <a:uLnTx/>
              <a:uFillTx/>
              <a:latin typeface="Titillium Bd" panose="00000800000000000000" charset="0"/>
              <a:ea typeface="+mn-ea"/>
              <a:cs typeface="Arial" panose="020B0604020202020204" pitchFamily="34" charset="0"/>
            </a:endParaRPr>
          </a:p>
        </p:txBody>
      </p:sp>
      <p:pic>
        <p:nvPicPr>
          <p:cNvPr id="6" name="Picture 733539811">
            <a:extLst>
              <a:ext uri="{FF2B5EF4-FFF2-40B4-BE49-F238E27FC236}">
                <a16:creationId xmlns:a16="http://schemas.microsoft.com/office/drawing/2014/main" id="{908346D2-EFCD-7E88-AA8C-86ECC3E3BAF6}"/>
              </a:ext>
            </a:extLst>
          </p:cNvPr>
          <p:cNvPicPr>
            <a:picLocks noChangeAspect="1"/>
          </p:cNvPicPr>
          <p:nvPr/>
        </p:nvPicPr>
        <p:blipFill>
          <a:blip r:embed="rId6"/>
          <a:srcRect l="6729" t="13018" r="9345" b="12220"/>
          <a:stretch>
            <a:fillRect/>
          </a:stretch>
        </p:blipFill>
        <p:spPr bwMode="auto">
          <a:xfrm>
            <a:off x="9352461" y="5597078"/>
            <a:ext cx="885825" cy="898525"/>
          </a:xfrm>
          <a:prstGeom prst="rect">
            <a:avLst/>
          </a:prstGeom>
        </p:spPr>
      </p:pic>
      <p:sp>
        <p:nvSpPr>
          <p:cNvPr id="9" name="CuadroTexto 8">
            <a:extLst>
              <a:ext uri="{FF2B5EF4-FFF2-40B4-BE49-F238E27FC236}">
                <a16:creationId xmlns:a16="http://schemas.microsoft.com/office/drawing/2014/main" id="{37473C68-13D7-413E-18B7-A6CDA6C4C2EA}"/>
              </a:ext>
            </a:extLst>
          </p:cNvPr>
          <p:cNvSpPr txBox="1"/>
          <p:nvPr/>
        </p:nvSpPr>
        <p:spPr>
          <a:xfrm>
            <a:off x="1052303" y="1534775"/>
            <a:ext cx="10161919" cy="707886"/>
          </a:xfrm>
          <a:prstGeom prst="rect">
            <a:avLst/>
          </a:prstGeom>
          <a:noFill/>
        </p:spPr>
        <p:txBody>
          <a:bodyPr wrap="square">
            <a:spAutoFit/>
          </a:bodyPr>
          <a:lstStyle/>
          <a:p>
            <a:r>
              <a:rPr lang="en-GB" sz="2000" b="1" kern="0">
                <a:solidFill>
                  <a:schemeClr val="tx2">
                    <a:lumMod val="60000"/>
                    <a:lumOff val="40000"/>
                  </a:schemeClr>
                </a:solidFill>
                <a:latin typeface="Times New Roman" panose="02020603050405020304" pitchFamily="18" charset="0"/>
                <a:cs typeface="Times New Roman" panose="02020603050405020304" pitchFamily="18" charset="0"/>
              </a:rPr>
              <a:t>IV.   THE INTEGRATION OF ARTIFICIAL INTELLIGENCE IN CONTEMPORARY EDUCATION</a:t>
            </a:r>
            <a:endParaRPr lang="es-ES" sz="2000" b="1" kern="0">
              <a:solidFill>
                <a:schemeClr val="tx2">
                  <a:lumMod val="60000"/>
                  <a:lumOff val="40000"/>
                </a:schemeClr>
              </a:solidFill>
              <a:latin typeface="Times New Roman" panose="02020603050405020304" pitchFamily="18" charset="0"/>
              <a:cs typeface="Times New Roman" panose="02020603050405020304" pitchFamily="18" charset="0"/>
            </a:endParaRPr>
          </a:p>
        </p:txBody>
      </p:sp>
      <p:pic>
        <p:nvPicPr>
          <p:cNvPr id="3" name="Picture 1452169303">
            <a:extLst>
              <a:ext uri="{FF2B5EF4-FFF2-40B4-BE49-F238E27FC236}">
                <a16:creationId xmlns:a16="http://schemas.microsoft.com/office/drawing/2014/main" id="{F92CF2DD-568A-5D3D-4FC6-D4AD19D047C6}"/>
              </a:ext>
            </a:extLst>
          </p:cNvPr>
          <p:cNvPicPr>
            <a:picLocks noChangeAspect="1"/>
          </p:cNvPicPr>
          <p:nvPr/>
        </p:nvPicPr>
        <p:blipFill>
          <a:blip r:embed="rId7"/>
          <a:srcRect l="-210" t="-232" r="-210" b="-232"/>
          <a:stretch>
            <a:fillRect/>
          </a:stretch>
        </p:blipFill>
        <p:spPr bwMode="auto">
          <a:xfrm>
            <a:off x="10719874" y="5597078"/>
            <a:ext cx="988695" cy="901700"/>
          </a:xfrm>
          <a:prstGeom prst="rect">
            <a:avLst/>
          </a:prstGeom>
        </p:spPr>
      </p:pic>
      <p:pic>
        <p:nvPicPr>
          <p:cNvPr id="5" name="Picture 2095346252">
            <a:extLst>
              <a:ext uri="{FF2B5EF4-FFF2-40B4-BE49-F238E27FC236}">
                <a16:creationId xmlns:a16="http://schemas.microsoft.com/office/drawing/2014/main" id="{52DE3CEF-0463-BF05-A9C0-D7DF3193B249}"/>
              </a:ext>
            </a:extLst>
          </p:cNvPr>
          <p:cNvPicPr>
            <a:picLocks noChangeAspect="1"/>
          </p:cNvPicPr>
          <p:nvPr/>
        </p:nvPicPr>
        <p:blipFill>
          <a:blip r:embed="rId8"/>
          <a:srcRect l="-71" t="-87" r="-71" b="-87"/>
          <a:stretch>
            <a:fillRect/>
          </a:stretch>
        </p:blipFill>
        <p:spPr bwMode="auto">
          <a:xfrm>
            <a:off x="7731004" y="5638642"/>
            <a:ext cx="1108075" cy="899160"/>
          </a:xfrm>
          <a:prstGeom prst="rect">
            <a:avLst/>
          </a:prstGeom>
        </p:spPr>
      </p:pic>
    </p:spTree>
    <p:extLst>
      <p:ext uri="{BB962C8B-B14F-4D97-AF65-F5344CB8AC3E}">
        <p14:creationId xmlns:p14="http://schemas.microsoft.com/office/powerpoint/2010/main" val="565349898"/>
      </p:ext>
    </p:extLst>
  </p:cSld>
  <p:clrMapOvr>
    <a:masterClrMapping/>
  </p:clrMapOvr>
  <mc:AlternateContent xmlns:mc="http://schemas.openxmlformats.org/markup-compatibility/2006" xmlns:p14="http://schemas.microsoft.com/office/powerpoint/2010/main">
    <mc:Choice Requires="p14">
      <p:transition spd="slow" p14:dur="2000" advTm="58634"/>
    </mc:Choice>
    <mc:Fallback xmlns="">
      <p:transition spd="slow" advTm="58634"/>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Prostokąt 14">
            <a:extLst>
              <a:ext uri="{FF2B5EF4-FFF2-40B4-BE49-F238E27FC236}">
                <a16:creationId xmlns:a16="http://schemas.microsoft.com/office/drawing/2014/main" id="{74A0D320-E773-4CCC-9355-1CE1F6EF6289}"/>
              </a:ext>
            </a:extLst>
          </p:cNvPr>
          <p:cNvSpPr/>
          <p:nvPr/>
        </p:nvSpPr>
        <p:spPr>
          <a:xfrm>
            <a:off x="10548" y="270878"/>
            <a:ext cx="12181452" cy="628298"/>
          </a:xfrm>
          <a:prstGeom prst="rect">
            <a:avLst/>
          </a:prstGeo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endParaRPr kumimoji="0" lang="pl-PL" sz="1800" b="0" i="0" u="none" strike="noStrike" kern="1200" cap="none" spc="0" normalizeH="0" baseline="0" noProof="0">
              <a:ln>
                <a:noFill/>
              </a:ln>
              <a:solidFill>
                <a:srgbClr val="05587C"/>
              </a:solidFill>
              <a:effectLst/>
              <a:uLnTx/>
              <a:uFillTx/>
              <a:latin typeface="Titillium Bd" panose="00000800000000000000" charset="0"/>
              <a:ea typeface="+mn-ea"/>
              <a:cs typeface="Arial" panose="020B0604020202020204" pitchFamily="34" charset="0"/>
            </a:endParaRPr>
          </a:p>
        </p:txBody>
      </p:sp>
      <p:pic>
        <p:nvPicPr>
          <p:cNvPr id="2" name="Imagen 1">
            <a:extLst>
              <a:ext uri="{FF2B5EF4-FFF2-40B4-BE49-F238E27FC236}">
                <a16:creationId xmlns:a16="http://schemas.microsoft.com/office/drawing/2014/main" id="{FFB6217E-0930-6DC1-B126-2B70F21E8BD1}"/>
              </a:ext>
            </a:extLst>
          </p:cNvPr>
          <p:cNvPicPr>
            <a:picLocks noChangeAspect="1"/>
          </p:cNvPicPr>
          <p:nvPr/>
        </p:nvPicPr>
        <p:blipFill>
          <a:blip r:embed="rId3"/>
          <a:stretch>
            <a:fillRect/>
          </a:stretch>
        </p:blipFill>
        <p:spPr>
          <a:xfrm>
            <a:off x="2361400" y="2740065"/>
            <a:ext cx="2735255" cy="2627756"/>
          </a:xfrm>
          <a:prstGeom prst="rect">
            <a:avLst/>
          </a:prstGeom>
        </p:spPr>
      </p:pic>
      <p:pic>
        <p:nvPicPr>
          <p:cNvPr id="16392" name="Picture 8" descr="The art of self-learning - Newspaper - DAWN.COM">
            <a:extLst>
              <a:ext uri="{FF2B5EF4-FFF2-40B4-BE49-F238E27FC236}">
                <a16:creationId xmlns:a16="http://schemas.microsoft.com/office/drawing/2014/main" id="{C341A4B7-6A4F-13A1-7E4A-E959EE316C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723544"/>
            <a:ext cx="4407128" cy="2644277"/>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1CEE531F-59A9-3FEC-E9A3-9ACA7604B561}"/>
              </a:ext>
            </a:extLst>
          </p:cNvPr>
          <p:cNvPicPr>
            <a:picLocks noChangeAspect="1"/>
          </p:cNvPicPr>
          <p:nvPr/>
        </p:nvPicPr>
        <p:blipFill>
          <a:blip r:embed="rId5"/>
          <a:stretch>
            <a:fillRect/>
          </a:stretch>
        </p:blipFill>
        <p:spPr>
          <a:xfrm>
            <a:off x="0" y="0"/>
            <a:ext cx="1231499" cy="926672"/>
          </a:xfrm>
          <a:prstGeom prst="rect">
            <a:avLst/>
          </a:prstGeom>
        </p:spPr>
      </p:pic>
      <p:sp>
        <p:nvSpPr>
          <p:cNvPr id="6" name="CuadroTexto 5">
            <a:extLst>
              <a:ext uri="{FF2B5EF4-FFF2-40B4-BE49-F238E27FC236}">
                <a16:creationId xmlns:a16="http://schemas.microsoft.com/office/drawing/2014/main" id="{4315ED56-E144-630D-DBD5-CAA2A8CFA397}"/>
              </a:ext>
            </a:extLst>
          </p:cNvPr>
          <p:cNvSpPr txBox="1"/>
          <p:nvPr/>
        </p:nvSpPr>
        <p:spPr>
          <a:xfrm>
            <a:off x="1231499" y="118968"/>
            <a:ext cx="11033273" cy="830997"/>
          </a:xfrm>
          <a:prstGeom prst="rect">
            <a:avLst/>
          </a:prstGeom>
          <a:noFill/>
        </p:spPr>
        <p:txBody>
          <a:bodyPr wrap="square">
            <a:spAutoFit/>
          </a:bodyPr>
          <a:lstStyle/>
          <a:p>
            <a:r>
              <a:rPr lang="en-GB" sz="2400" b="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TRANSFORMING EDUCATION THROUGH MENTORING AND ARTIFICIAL INTELLIGENCE:</a:t>
            </a:r>
          </a:p>
          <a:p>
            <a:r>
              <a:rPr lang="en-GB" sz="2400" b="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 FOCUS ON ACHIEVING FUNDAMENTAL RIGHT </a:t>
            </a:r>
            <a:endParaRPr kumimoji="0" lang="pl-PL" sz="2400" b="0" i="0" u="none" strike="noStrike" kern="1200" cap="none" spc="0" normalizeH="0" baseline="0" noProof="0">
              <a:ln>
                <a:noFill/>
              </a:ln>
              <a:solidFill>
                <a:srgbClr val="05587C"/>
              </a:solidFill>
              <a:effectLst/>
              <a:uLnTx/>
              <a:uFillTx/>
              <a:latin typeface="Titillium Bd" panose="00000800000000000000" charset="0"/>
              <a:ea typeface="+mn-ea"/>
              <a:cs typeface="Arial" panose="020B0604020202020204" pitchFamily="34" charset="0"/>
            </a:endParaRPr>
          </a:p>
        </p:txBody>
      </p:sp>
      <p:pic>
        <p:nvPicPr>
          <p:cNvPr id="7" name="Picture 733539811">
            <a:extLst>
              <a:ext uri="{FF2B5EF4-FFF2-40B4-BE49-F238E27FC236}">
                <a16:creationId xmlns:a16="http://schemas.microsoft.com/office/drawing/2014/main" id="{D5C00215-9E49-8F2C-3710-F003DFC5DDEA}"/>
              </a:ext>
            </a:extLst>
          </p:cNvPr>
          <p:cNvPicPr>
            <a:picLocks noChangeAspect="1"/>
          </p:cNvPicPr>
          <p:nvPr/>
        </p:nvPicPr>
        <p:blipFill>
          <a:blip r:embed="rId6"/>
          <a:srcRect l="6729" t="13018" r="9345" b="12220"/>
          <a:stretch>
            <a:fillRect/>
          </a:stretch>
        </p:blipFill>
        <p:spPr bwMode="auto">
          <a:xfrm>
            <a:off x="9144404" y="5526792"/>
            <a:ext cx="885825" cy="898525"/>
          </a:xfrm>
          <a:prstGeom prst="rect">
            <a:avLst/>
          </a:prstGeom>
        </p:spPr>
      </p:pic>
      <p:sp>
        <p:nvSpPr>
          <p:cNvPr id="9" name="CuadroTexto 8">
            <a:extLst>
              <a:ext uri="{FF2B5EF4-FFF2-40B4-BE49-F238E27FC236}">
                <a16:creationId xmlns:a16="http://schemas.microsoft.com/office/drawing/2014/main" id="{9DB2F081-D029-FFF7-30BB-7278F8F456A3}"/>
              </a:ext>
            </a:extLst>
          </p:cNvPr>
          <p:cNvSpPr txBox="1"/>
          <p:nvPr/>
        </p:nvSpPr>
        <p:spPr>
          <a:xfrm>
            <a:off x="-52204" y="1155644"/>
            <a:ext cx="11345662" cy="960328"/>
          </a:xfrm>
          <a:prstGeom prst="rect">
            <a:avLst/>
          </a:prstGeom>
          <a:noFill/>
        </p:spPr>
        <p:txBody>
          <a:bodyPr wrap="square">
            <a:spAutoFit/>
          </a:bodyPr>
          <a:lstStyle/>
          <a:p>
            <a:pPr lvl="3" algn="just">
              <a:lnSpc>
                <a:spcPct val="150000"/>
              </a:lnSpc>
              <a:spcBef>
                <a:spcPts val="1200"/>
              </a:spcBef>
              <a:spcAft>
                <a:spcPts val="1200"/>
              </a:spcAft>
              <a:defRPr/>
            </a:pPr>
            <a:r>
              <a:rPr lang="en-GB" sz="2000" b="1" kern="0">
                <a:solidFill>
                  <a:schemeClr val="accent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 SYNERGY BETWEEN MENTORSHIP AND ARTIFICIAL INTELLIGENCE IN EDUCATION: A HOLISTIC APPROACH TO STUDENT DEVELOPMENT</a:t>
            </a:r>
            <a:endParaRPr lang="es-ES" sz="2000" b="1" kern="0">
              <a:solidFill>
                <a:schemeClr val="accent2">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1452169303">
            <a:extLst>
              <a:ext uri="{FF2B5EF4-FFF2-40B4-BE49-F238E27FC236}">
                <a16:creationId xmlns:a16="http://schemas.microsoft.com/office/drawing/2014/main" id="{9AB29069-D216-26F3-949D-109D711601FB}"/>
              </a:ext>
            </a:extLst>
          </p:cNvPr>
          <p:cNvPicPr>
            <a:picLocks noChangeAspect="1"/>
          </p:cNvPicPr>
          <p:nvPr/>
        </p:nvPicPr>
        <p:blipFill>
          <a:blip r:embed="rId7"/>
          <a:srcRect l="-210" t="-232" r="-210" b="-232"/>
          <a:stretch>
            <a:fillRect/>
          </a:stretch>
        </p:blipFill>
        <p:spPr bwMode="auto">
          <a:xfrm>
            <a:off x="10799110" y="5523617"/>
            <a:ext cx="988695" cy="901700"/>
          </a:xfrm>
          <a:prstGeom prst="rect">
            <a:avLst/>
          </a:prstGeom>
        </p:spPr>
      </p:pic>
      <p:pic>
        <p:nvPicPr>
          <p:cNvPr id="5" name="Picture 2095346252">
            <a:extLst>
              <a:ext uri="{FF2B5EF4-FFF2-40B4-BE49-F238E27FC236}">
                <a16:creationId xmlns:a16="http://schemas.microsoft.com/office/drawing/2014/main" id="{1B0607DD-C7F5-DCB9-4950-321EC742935D}"/>
              </a:ext>
            </a:extLst>
          </p:cNvPr>
          <p:cNvPicPr>
            <a:picLocks noChangeAspect="1"/>
          </p:cNvPicPr>
          <p:nvPr/>
        </p:nvPicPr>
        <p:blipFill>
          <a:blip r:embed="rId8"/>
          <a:srcRect l="-71" t="-87" r="-71" b="-87"/>
          <a:stretch>
            <a:fillRect/>
          </a:stretch>
        </p:blipFill>
        <p:spPr bwMode="auto">
          <a:xfrm>
            <a:off x="7267448" y="5526157"/>
            <a:ext cx="1108075" cy="899160"/>
          </a:xfrm>
          <a:prstGeom prst="rect">
            <a:avLst/>
          </a:prstGeom>
        </p:spPr>
      </p:pic>
    </p:spTree>
    <p:extLst>
      <p:ext uri="{BB962C8B-B14F-4D97-AF65-F5344CB8AC3E}">
        <p14:creationId xmlns:p14="http://schemas.microsoft.com/office/powerpoint/2010/main" val="108963006"/>
      </p:ext>
    </p:extLst>
  </p:cSld>
  <p:clrMapOvr>
    <a:masterClrMapping/>
  </p:clrMapOvr>
  <mc:AlternateContent xmlns:mc="http://schemas.openxmlformats.org/markup-compatibility/2006" xmlns:p14="http://schemas.microsoft.com/office/powerpoint/2010/main">
    <mc:Choice Requires="p14">
      <p:transition spd="slow" p14:dur="2000" advTm="87934"/>
    </mc:Choice>
    <mc:Fallback xmlns="">
      <p:transition spd="slow" advTm="879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Prostokąt 14">
            <a:extLst>
              <a:ext uri="{FF2B5EF4-FFF2-40B4-BE49-F238E27FC236}">
                <a16:creationId xmlns:a16="http://schemas.microsoft.com/office/drawing/2014/main" id="{74A0D320-E773-4CCC-9355-1CE1F6EF6289}"/>
              </a:ext>
            </a:extLst>
          </p:cNvPr>
          <p:cNvSpPr/>
          <p:nvPr/>
        </p:nvSpPr>
        <p:spPr>
          <a:xfrm>
            <a:off x="10548" y="270878"/>
            <a:ext cx="12181452" cy="628298"/>
          </a:xfrm>
          <a:prstGeom prst="rect">
            <a:avLst/>
          </a:prstGeo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endParaRPr kumimoji="0" lang="pl-PL" sz="1800" b="0" i="0" u="none" strike="noStrike" kern="1200" cap="none" spc="0" normalizeH="0" baseline="0" noProof="0">
              <a:ln>
                <a:noFill/>
              </a:ln>
              <a:solidFill>
                <a:srgbClr val="05587C"/>
              </a:solidFill>
              <a:effectLst/>
              <a:uLnTx/>
              <a:uFillTx/>
              <a:latin typeface="Titillium Bd" panose="00000800000000000000" charset="0"/>
              <a:ea typeface="+mn-ea"/>
              <a:cs typeface="Arial" panose="020B0604020202020204" pitchFamily="34" charset="0"/>
            </a:endParaRPr>
          </a:p>
        </p:txBody>
      </p:sp>
      <p:pic>
        <p:nvPicPr>
          <p:cNvPr id="22530" name="Picture 2" descr="Implementing Adaptive Learning in Classrooms and Online Course Content">
            <a:extLst>
              <a:ext uri="{FF2B5EF4-FFF2-40B4-BE49-F238E27FC236}">
                <a16:creationId xmlns:a16="http://schemas.microsoft.com/office/drawing/2014/main" id="{219F5DFB-D86B-B942-DB49-D2D59AFD56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716" y="2031573"/>
            <a:ext cx="3853168" cy="3853168"/>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Adopting Adaptive Learning: A Teacher's Guide - Adaptemy">
            <a:extLst>
              <a:ext uri="{FF2B5EF4-FFF2-40B4-BE49-F238E27FC236}">
                <a16:creationId xmlns:a16="http://schemas.microsoft.com/office/drawing/2014/main" id="{49820665-5416-E314-A126-3E3A1D92FA0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3811" y="2031573"/>
            <a:ext cx="6304280" cy="368382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578AEAE0-9ECF-BE89-4396-01233144CA60}"/>
              </a:ext>
            </a:extLst>
          </p:cNvPr>
          <p:cNvPicPr>
            <a:picLocks noChangeAspect="1"/>
          </p:cNvPicPr>
          <p:nvPr/>
        </p:nvPicPr>
        <p:blipFill>
          <a:blip r:embed="rId5"/>
          <a:stretch>
            <a:fillRect/>
          </a:stretch>
        </p:blipFill>
        <p:spPr>
          <a:xfrm>
            <a:off x="0" y="9546"/>
            <a:ext cx="1231499" cy="926672"/>
          </a:xfrm>
          <a:prstGeom prst="rect">
            <a:avLst/>
          </a:prstGeom>
        </p:spPr>
      </p:pic>
      <p:sp>
        <p:nvSpPr>
          <p:cNvPr id="2" name="CuadroTexto 1">
            <a:extLst>
              <a:ext uri="{FF2B5EF4-FFF2-40B4-BE49-F238E27FC236}">
                <a16:creationId xmlns:a16="http://schemas.microsoft.com/office/drawing/2014/main" id="{E2B23BF0-F669-B873-A109-9D04E9C44EA4}"/>
              </a:ext>
            </a:extLst>
          </p:cNvPr>
          <p:cNvSpPr txBox="1"/>
          <p:nvPr/>
        </p:nvSpPr>
        <p:spPr>
          <a:xfrm>
            <a:off x="928540" y="106470"/>
            <a:ext cx="11274008" cy="830997"/>
          </a:xfrm>
          <a:prstGeom prst="rect">
            <a:avLst/>
          </a:prstGeom>
          <a:noFill/>
        </p:spPr>
        <p:txBody>
          <a:bodyPr wrap="square">
            <a:spAutoFit/>
          </a:bodyPr>
          <a:lstStyle/>
          <a:p>
            <a:r>
              <a:rPr lang="en-GB" sz="2400" b="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TRANSFORMING EDUCATION THROUGH MENTORING AND ARTIFICIAL INTELLIGENCE:</a:t>
            </a:r>
          </a:p>
          <a:p>
            <a:r>
              <a:rPr lang="en-GB" sz="2400" b="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 FOCUS ON ACHIEVING FUNDAMENTAL RIGHT </a:t>
            </a:r>
            <a:endParaRPr kumimoji="0" lang="pl-PL" sz="2400" b="0" i="0" u="none" strike="noStrike" kern="1200" cap="none" spc="0" normalizeH="0" baseline="0" noProof="0">
              <a:ln>
                <a:noFill/>
              </a:ln>
              <a:solidFill>
                <a:srgbClr val="05587C"/>
              </a:solidFill>
              <a:effectLst/>
              <a:uLnTx/>
              <a:uFillTx/>
              <a:latin typeface="Titillium Bd" panose="00000800000000000000" charset="0"/>
              <a:ea typeface="+mn-ea"/>
              <a:cs typeface="Arial" panose="020B0604020202020204" pitchFamily="34" charset="0"/>
            </a:endParaRPr>
          </a:p>
        </p:txBody>
      </p:sp>
      <p:pic>
        <p:nvPicPr>
          <p:cNvPr id="6" name="Picture 733539811">
            <a:extLst>
              <a:ext uri="{FF2B5EF4-FFF2-40B4-BE49-F238E27FC236}">
                <a16:creationId xmlns:a16="http://schemas.microsoft.com/office/drawing/2014/main" id="{98C5BB1B-1180-B9FD-FE64-D193299FDB8C}"/>
              </a:ext>
            </a:extLst>
          </p:cNvPr>
          <p:cNvPicPr>
            <a:picLocks noChangeAspect="1"/>
          </p:cNvPicPr>
          <p:nvPr/>
        </p:nvPicPr>
        <p:blipFill>
          <a:blip r:embed="rId6"/>
          <a:srcRect l="6729" t="13018" r="9345" b="12220"/>
          <a:stretch>
            <a:fillRect/>
          </a:stretch>
        </p:blipFill>
        <p:spPr bwMode="auto">
          <a:xfrm>
            <a:off x="9417602" y="5684433"/>
            <a:ext cx="885825" cy="898525"/>
          </a:xfrm>
          <a:prstGeom prst="rect">
            <a:avLst/>
          </a:prstGeom>
        </p:spPr>
      </p:pic>
      <p:sp>
        <p:nvSpPr>
          <p:cNvPr id="7" name="CuadroTexto 6">
            <a:extLst>
              <a:ext uri="{FF2B5EF4-FFF2-40B4-BE49-F238E27FC236}">
                <a16:creationId xmlns:a16="http://schemas.microsoft.com/office/drawing/2014/main" id="{4072F368-B868-D479-83FF-1D32DDC7714E}"/>
              </a:ext>
            </a:extLst>
          </p:cNvPr>
          <p:cNvSpPr txBox="1"/>
          <p:nvPr/>
        </p:nvSpPr>
        <p:spPr>
          <a:xfrm>
            <a:off x="1472241" y="1145294"/>
            <a:ext cx="6133070" cy="463397"/>
          </a:xfrm>
          <a:prstGeom prst="rect">
            <a:avLst/>
          </a:prstGeom>
          <a:noFill/>
        </p:spPr>
        <p:txBody>
          <a:bodyPr wrap="square">
            <a:spAutoFit/>
          </a:bodyPr>
          <a:lstStyle/>
          <a:p>
            <a:pPr algn="just">
              <a:lnSpc>
                <a:spcPct val="150000"/>
              </a:lnSpc>
              <a:spcBef>
                <a:spcPts val="1200"/>
              </a:spcBef>
              <a:spcAft>
                <a:spcPts val="1200"/>
              </a:spcAft>
              <a:defRPr/>
            </a:pPr>
            <a:r>
              <a:rPr lang="es-ES" b="1" ker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a:t>
            </a:r>
            <a:r>
              <a:rPr kumimoji="0" lang="es-ES" sz="1800" b="1" i="0" u="none" strike="noStrike" kern="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s-ES" sz="1800" b="1" ker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CONCLUSION</a:t>
            </a:r>
            <a:endParaRPr kumimoji="0" lang="es-ES" sz="1800" b="1" i="0" u="none" strike="noStrike" kern="0" cap="none" spc="0" normalizeH="0" baseline="0" noProof="0">
              <a:ln>
                <a:noFill/>
              </a:ln>
              <a:solidFill>
                <a:srgbClr val="FF0000"/>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3" name="Picture 1452169303">
            <a:extLst>
              <a:ext uri="{FF2B5EF4-FFF2-40B4-BE49-F238E27FC236}">
                <a16:creationId xmlns:a16="http://schemas.microsoft.com/office/drawing/2014/main" id="{2FE002F6-1D04-7CA6-EE7F-A42FF1B9D2D2}"/>
              </a:ext>
            </a:extLst>
          </p:cNvPr>
          <p:cNvPicPr>
            <a:picLocks noChangeAspect="1"/>
          </p:cNvPicPr>
          <p:nvPr/>
        </p:nvPicPr>
        <p:blipFill>
          <a:blip r:embed="rId7"/>
          <a:srcRect l="-210" t="-232" r="-210" b="-232"/>
          <a:stretch>
            <a:fillRect/>
          </a:stretch>
        </p:blipFill>
        <p:spPr bwMode="auto">
          <a:xfrm>
            <a:off x="10844354" y="5715394"/>
            <a:ext cx="988695" cy="901700"/>
          </a:xfrm>
          <a:prstGeom prst="rect">
            <a:avLst/>
          </a:prstGeom>
        </p:spPr>
      </p:pic>
      <p:pic>
        <p:nvPicPr>
          <p:cNvPr id="5" name="Picture 2095346252">
            <a:extLst>
              <a:ext uri="{FF2B5EF4-FFF2-40B4-BE49-F238E27FC236}">
                <a16:creationId xmlns:a16="http://schemas.microsoft.com/office/drawing/2014/main" id="{8BA7AEA5-9401-4743-346C-3DB9647E364D}"/>
              </a:ext>
            </a:extLst>
          </p:cNvPr>
          <p:cNvPicPr>
            <a:picLocks noChangeAspect="1"/>
          </p:cNvPicPr>
          <p:nvPr/>
        </p:nvPicPr>
        <p:blipFill>
          <a:blip r:embed="rId8"/>
          <a:srcRect l="-71" t="-87" r="-71" b="-87"/>
          <a:stretch>
            <a:fillRect/>
          </a:stretch>
        </p:blipFill>
        <p:spPr bwMode="auto">
          <a:xfrm>
            <a:off x="7617233" y="5724861"/>
            <a:ext cx="1108075" cy="899160"/>
          </a:xfrm>
          <a:prstGeom prst="rect">
            <a:avLst/>
          </a:prstGeom>
        </p:spPr>
      </p:pic>
    </p:spTree>
    <p:extLst>
      <p:ext uri="{BB962C8B-B14F-4D97-AF65-F5344CB8AC3E}">
        <p14:creationId xmlns:p14="http://schemas.microsoft.com/office/powerpoint/2010/main" val="1792951210"/>
      </p:ext>
    </p:extLst>
  </p:cSld>
  <p:clrMapOvr>
    <a:masterClrMapping/>
  </p:clrMapOvr>
  <mc:AlternateContent xmlns:mc="http://schemas.openxmlformats.org/markup-compatibility/2006" xmlns:p14="http://schemas.microsoft.com/office/powerpoint/2010/main">
    <mc:Choice Requires="p14">
      <p:transition spd="slow" p14:dur="2000" advTm="56413"/>
    </mc:Choice>
    <mc:Fallback xmlns="">
      <p:transition spd="slow" advTm="564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Prostokąt 14">
            <a:extLst>
              <a:ext uri="{FF2B5EF4-FFF2-40B4-BE49-F238E27FC236}">
                <a16:creationId xmlns:a16="http://schemas.microsoft.com/office/drawing/2014/main" id="{74A0D320-E773-4CCC-9355-1CE1F6EF6289}"/>
              </a:ext>
            </a:extLst>
          </p:cNvPr>
          <p:cNvSpPr/>
          <p:nvPr/>
        </p:nvSpPr>
        <p:spPr>
          <a:xfrm>
            <a:off x="10548" y="270878"/>
            <a:ext cx="12181452" cy="628298"/>
          </a:xfrm>
          <a:prstGeom prst="rect">
            <a:avLst/>
          </a:prstGeo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endParaRPr kumimoji="0" lang="pl-PL" sz="1800" b="0" i="0" u="none" strike="noStrike" kern="1200" cap="none" spc="0" normalizeH="0" baseline="0" noProof="0">
              <a:ln>
                <a:noFill/>
              </a:ln>
              <a:solidFill>
                <a:srgbClr val="05587C"/>
              </a:solidFill>
              <a:effectLst/>
              <a:uLnTx/>
              <a:uFillTx/>
              <a:latin typeface="Titillium Bd" panose="00000800000000000000" charset="0"/>
              <a:ea typeface="+mn-ea"/>
              <a:cs typeface="Arial" panose="020B0604020202020204" pitchFamily="34" charset="0"/>
            </a:endParaRPr>
          </a:p>
        </p:txBody>
      </p:sp>
      <p:pic>
        <p:nvPicPr>
          <p:cNvPr id="6" name="Imagen 5">
            <a:extLst>
              <a:ext uri="{FF2B5EF4-FFF2-40B4-BE49-F238E27FC236}">
                <a16:creationId xmlns:a16="http://schemas.microsoft.com/office/drawing/2014/main" id="{C01F89BA-AB6E-99F6-0E90-36552E56DC7B}"/>
              </a:ext>
            </a:extLst>
          </p:cNvPr>
          <p:cNvPicPr>
            <a:picLocks noChangeAspect="1"/>
          </p:cNvPicPr>
          <p:nvPr/>
        </p:nvPicPr>
        <p:blipFill>
          <a:blip r:embed="rId3"/>
          <a:stretch>
            <a:fillRect/>
          </a:stretch>
        </p:blipFill>
        <p:spPr>
          <a:xfrm>
            <a:off x="0" y="0"/>
            <a:ext cx="1231499" cy="926672"/>
          </a:xfrm>
          <a:prstGeom prst="rect">
            <a:avLst/>
          </a:prstGeom>
        </p:spPr>
      </p:pic>
      <p:pic>
        <p:nvPicPr>
          <p:cNvPr id="29" name="Imagen 28">
            <a:extLst>
              <a:ext uri="{FF2B5EF4-FFF2-40B4-BE49-F238E27FC236}">
                <a16:creationId xmlns:a16="http://schemas.microsoft.com/office/drawing/2014/main" id="{8AB7CBCE-6748-5250-A81F-EF6E9B2191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4424" y="1796645"/>
            <a:ext cx="6473231" cy="3935185"/>
          </a:xfrm>
          <a:prstGeom prst="rect">
            <a:avLst/>
          </a:prstGeom>
        </p:spPr>
      </p:pic>
      <p:sp>
        <p:nvSpPr>
          <p:cNvPr id="2" name="CuadroTexto 1">
            <a:extLst>
              <a:ext uri="{FF2B5EF4-FFF2-40B4-BE49-F238E27FC236}">
                <a16:creationId xmlns:a16="http://schemas.microsoft.com/office/drawing/2014/main" id="{022F2D5C-3CE3-9CCA-A6DE-399C80831E24}"/>
              </a:ext>
            </a:extLst>
          </p:cNvPr>
          <p:cNvSpPr txBox="1"/>
          <p:nvPr/>
        </p:nvSpPr>
        <p:spPr>
          <a:xfrm>
            <a:off x="1002204" y="126343"/>
            <a:ext cx="11033273" cy="830997"/>
          </a:xfrm>
          <a:prstGeom prst="rect">
            <a:avLst/>
          </a:prstGeom>
          <a:noFill/>
        </p:spPr>
        <p:txBody>
          <a:bodyPr wrap="square">
            <a:spAutoFit/>
          </a:bodyPr>
          <a:lstStyle/>
          <a:p>
            <a:r>
              <a:rPr lang="en-GB" sz="2400" b="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TRANSFORMING EDUCATION THROUGH MENTORING AND ARTIFICIAL INTELLIGENCE:</a:t>
            </a:r>
          </a:p>
          <a:p>
            <a:r>
              <a:rPr lang="en-GB" sz="2400" b="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 FOCUS ON ACHIEVING FUNDAMENTAL RIGHT </a:t>
            </a:r>
            <a:endParaRPr kumimoji="0" lang="pl-PL" sz="2400" b="0" i="0" u="none" strike="noStrike" kern="1200" cap="none" spc="0" normalizeH="0" baseline="0" noProof="0">
              <a:ln>
                <a:noFill/>
              </a:ln>
              <a:solidFill>
                <a:srgbClr val="05587C"/>
              </a:solidFill>
              <a:effectLst/>
              <a:uLnTx/>
              <a:uFillTx/>
              <a:latin typeface="Titillium Bd" panose="00000800000000000000" charset="0"/>
              <a:ea typeface="+mn-ea"/>
              <a:cs typeface="Arial" panose="020B0604020202020204" pitchFamily="34" charset="0"/>
            </a:endParaRPr>
          </a:p>
        </p:txBody>
      </p:sp>
      <p:pic>
        <p:nvPicPr>
          <p:cNvPr id="7" name="Picture 733539811">
            <a:extLst>
              <a:ext uri="{FF2B5EF4-FFF2-40B4-BE49-F238E27FC236}">
                <a16:creationId xmlns:a16="http://schemas.microsoft.com/office/drawing/2014/main" id="{996A0183-4EFB-47A2-AE34-083A74E57C8E}"/>
              </a:ext>
            </a:extLst>
          </p:cNvPr>
          <p:cNvPicPr>
            <a:picLocks noChangeAspect="1"/>
          </p:cNvPicPr>
          <p:nvPr/>
        </p:nvPicPr>
        <p:blipFill>
          <a:blip r:embed="rId5"/>
          <a:srcRect l="6729" t="13018" r="9345" b="12220"/>
          <a:stretch>
            <a:fillRect/>
          </a:stretch>
        </p:blipFill>
        <p:spPr bwMode="auto">
          <a:xfrm>
            <a:off x="10828153" y="5575431"/>
            <a:ext cx="885825" cy="898525"/>
          </a:xfrm>
          <a:prstGeom prst="rect">
            <a:avLst/>
          </a:prstGeom>
        </p:spPr>
      </p:pic>
      <p:sp>
        <p:nvSpPr>
          <p:cNvPr id="8" name="CuadroTexto 7">
            <a:extLst>
              <a:ext uri="{FF2B5EF4-FFF2-40B4-BE49-F238E27FC236}">
                <a16:creationId xmlns:a16="http://schemas.microsoft.com/office/drawing/2014/main" id="{99251665-71AC-2CE7-2D40-186FE5AA80B8}"/>
              </a:ext>
            </a:extLst>
          </p:cNvPr>
          <p:cNvSpPr txBox="1"/>
          <p:nvPr/>
        </p:nvSpPr>
        <p:spPr>
          <a:xfrm>
            <a:off x="1472241" y="1145294"/>
            <a:ext cx="6133070" cy="463397"/>
          </a:xfrm>
          <a:prstGeom prst="rect">
            <a:avLst/>
          </a:prstGeom>
          <a:noFill/>
        </p:spPr>
        <p:txBody>
          <a:bodyPr wrap="square">
            <a:spAutoFit/>
          </a:bodyPr>
          <a:lstStyle/>
          <a:p>
            <a:pPr algn="just">
              <a:lnSpc>
                <a:spcPct val="150000"/>
              </a:lnSpc>
              <a:spcBef>
                <a:spcPts val="1200"/>
              </a:spcBef>
              <a:spcAft>
                <a:spcPts val="1200"/>
              </a:spcAft>
              <a:defRPr/>
            </a:pPr>
            <a:r>
              <a:rPr lang="es-ES" b="1" ker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a:t>
            </a:r>
            <a:r>
              <a:rPr kumimoji="0" lang="es-ES" sz="1800" b="1" i="0" u="none" strike="noStrike" kern="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s-ES" sz="1800" b="1" ker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CONCLUSION</a:t>
            </a:r>
            <a:endParaRPr kumimoji="0" lang="es-ES" sz="1800" b="1" i="0" u="none" strike="noStrike" kern="0" cap="none" spc="0" normalizeH="0" baseline="0" noProof="0">
              <a:ln>
                <a:noFill/>
              </a:ln>
              <a:solidFill>
                <a:srgbClr val="FF0000"/>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3" name="Picture 1452169303">
            <a:extLst>
              <a:ext uri="{FF2B5EF4-FFF2-40B4-BE49-F238E27FC236}">
                <a16:creationId xmlns:a16="http://schemas.microsoft.com/office/drawing/2014/main" id="{09604177-1BE9-4AAB-ADE4-B222A5FDCF68}"/>
              </a:ext>
            </a:extLst>
          </p:cNvPr>
          <p:cNvPicPr>
            <a:picLocks noChangeAspect="1"/>
          </p:cNvPicPr>
          <p:nvPr/>
        </p:nvPicPr>
        <p:blipFill>
          <a:blip r:embed="rId6"/>
          <a:srcRect l="-210" t="-232" r="-210" b="-232"/>
          <a:stretch>
            <a:fillRect/>
          </a:stretch>
        </p:blipFill>
        <p:spPr bwMode="auto">
          <a:xfrm>
            <a:off x="9296533" y="5575431"/>
            <a:ext cx="988695" cy="901700"/>
          </a:xfrm>
          <a:prstGeom prst="rect">
            <a:avLst/>
          </a:prstGeom>
        </p:spPr>
      </p:pic>
    </p:spTree>
    <p:extLst>
      <p:ext uri="{BB962C8B-B14F-4D97-AF65-F5344CB8AC3E}">
        <p14:creationId xmlns:p14="http://schemas.microsoft.com/office/powerpoint/2010/main" val="472929135"/>
      </p:ext>
    </p:extLst>
  </p:cSld>
  <p:clrMapOvr>
    <a:masterClrMapping/>
  </p:clrMapOvr>
  <mc:AlternateContent xmlns:mc="http://schemas.openxmlformats.org/markup-compatibility/2006" xmlns:p14="http://schemas.microsoft.com/office/powerpoint/2010/main">
    <mc:Choice Requires="p14">
      <p:transition spd="slow" p14:dur="2000" advTm="124125"/>
    </mc:Choice>
    <mc:Fallback xmlns="">
      <p:transition spd="slow" advTm="1241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Prostokąt 14">
            <a:extLst>
              <a:ext uri="{FF2B5EF4-FFF2-40B4-BE49-F238E27FC236}">
                <a16:creationId xmlns:a16="http://schemas.microsoft.com/office/drawing/2014/main" id="{74A0D320-E773-4CCC-9355-1CE1F6EF6289}"/>
              </a:ext>
            </a:extLst>
          </p:cNvPr>
          <p:cNvSpPr/>
          <p:nvPr/>
        </p:nvSpPr>
        <p:spPr>
          <a:xfrm>
            <a:off x="10548" y="270878"/>
            <a:ext cx="12181452" cy="628298"/>
          </a:xfrm>
          <a:prstGeom prst="rect">
            <a:avLst/>
          </a:prstGeo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endParaRPr kumimoji="0" lang="pl-PL" sz="1800" b="0" i="0" u="none" strike="noStrike" kern="1200" cap="none" spc="0" normalizeH="0" baseline="0" noProof="0">
              <a:ln>
                <a:noFill/>
              </a:ln>
              <a:solidFill>
                <a:srgbClr val="05587C"/>
              </a:solidFill>
              <a:effectLst/>
              <a:uLnTx/>
              <a:uFillTx/>
              <a:latin typeface="Titillium Bd" panose="00000800000000000000" charset="0"/>
              <a:ea typeface="+mn-ea"/>
              <a:cs typeface="Arial" panose="020B0604020202020204" pitchFamily="34" charset="0"/>
            </a:endParaRPr>
          </a:p>
        </p:txBody>
      </p:sp>
      <p:pic>
        <p:nvPicPr>
          <p:cNvPr id="13314" name="Picture 2" descr="The Serious, Lifelong Impacts of Illiteracy | Resilient Educator">
            <a:extLst>
              <a:ext uri="{FF2B5EF4-FFF2-40B4-BE49-F238E27FC236}">
                <a16:creationId xmlns:a16="http://schemas.microsoft.com/office/drawing/2014/main" id="{FFA5AA6D-8174-6572-2416-5920D9FCC8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928" y="2128206"/>
            <a:ext cx="4159714" cy="2183850"/>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Las mejores 37 ideas de tercer mundo | niños del mundo, fotos niños, tercer  mundo">
            <a:extLst>
              <a:ext uri="{FF2B5EF4-FFF2-40B4-BE49-F238E27FC236}">
                <a16:creationId xmlns:a16="http://schemas.microsoft.com/office/drawing/2014/main" id="{85337F1E-7CAD-35D2-CC6B-157BDB4827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6157" y="1741110"/>
            <a:ext cx="1959154" cy="293873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FA2691EF-7D94-CA20-E25F-8D15D79060B0}"/>
              </a:ext>
            </a:extLst>
          </p:cNvPr>
          <p:cNvPicPr>
            <a:picLocks noChangeAspect="1"/>
          </p:cNvPicPr>
          <p:nvPr/>
        </p:nvPicPr>
        <p:blipFill>
          <a:blip r:embed="rId5"/>
          <a:stretch>
            <a:fillRect/>
          </a:stretch>
        </p:blipFill>
        <p:spPr>
          <a:xfrm>
            <a:off x="0" y="26006"/>
            <a:ext cx="1231499" cy="926672"/>
          </a:xfrm>
          <a:prstGeom prst="rect">
            <a:avLst/>
          </a:prstGeom>
        </p:spPr>
      </p:pic>
      <p:pic>
        <p:nvPicPr>
          <p:cNvPr id="2052" name="Picture 4" descr="Las GAFAM y el poder del pueblo – Rebelion">
            <a:extLst>
              <a:ext uri="{FF2B5EF4-FFF2-40B4-BE49-F238E27FC236}">
                <a16:creationId xmlns:a16="http://schemas.microsoft.com/office/drawing/2014/main" id="{62C0F975-086C-BC90-D23A-320F78E541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13478" y="1702465"/>
            <a:ext cx="3568525" cy="2759467"/>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D7C2B592-CAE0-648F-4F07-915FABC74DCD}"/>
              </a:ext>
            </a:extLst>
          </p:cNvPr>
          <p:cNvSpPr txBox="1"/>
          <p:nvPr/>
        </p:nvSpPr>
        <p:spPr>
          <a:xfrm>
            <a:off x="1231499" y="180377"/>
            <a:ext cx="11033273" cy="830997"/>
          </a:xfrm>
          <a:prstGeom prst="rect">
            <a:avLst/>
          </a:prstGeom>
          <a:noFill/>
        </p:spPr>
        <p:txBody>
          <a:bodyPr wrap="square">
            <a:spAutoFit/>
          </a:bodyPr>
          <a:lstStyle/>
          <a:p>
            <a:r>
              <a:rPr lang="en-GB" sz="2400" b="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TRANSFORMING EDUCATION THROUGH MENTORING AND ARTIFICIAL INTELLIGENCE:</a:t>
            </a:r>
          </a:p>
          <a:p>
            <a:r>
              <a:rPr lang="en-GB" sz="2400" b="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 FOCUS ON ACHIEVING FUNDAMENTAL RIGHT </a:t>
            </a:r>
            <a:endParaRPr kumimoji="0" lang="pl-PL" sz="2400" b="0" i="0" u="none" strike="noStrike" kern="1200" cap="none" spc="0" normalizeH="0" baseline="0" noProof="0">
              <a:ln>
                <a:noFill/>
              </a:ln>
              <a:solidFill>
                <a:srgbClr val="05587C"/>
              </a:solidFill>
              <a:effectLst/>
              <a:uLnTx/>
              <a:uFillTx/>
              <a:latin typeface="Titillium Bd" panose="00000800000000000000" charset="0"/>
              <a:ea typeface="+mn-ea"/>
              <a:cs typeface="Arial" panose="020B0604020202020204" pitchFamily="34" charset="0"/>
            </a:endParaRPr>
          </a:p>
        </p:txBody>
      </p:sp>
      <p:pic>
        <p:nvPicPr>
          <p:cNvPr id="6" name="Picture 733539811">
            <a:extLst>
              <a:ext uri="{FF2B5EF4-FFF2-40B4-BE49-F238E27FC236}">
                <a16:creationId xmlns:a16="http://schemas.microsoft.com/office/drawing/2014/main" id="{F4B4B8C6-1EAC-2018-94E7-257B4107D55E}"/>
              </a:ext>
            </a:extLst>
          </p:cNvPr>
          <p:cNvPicPr>
            <a:picLocks noChangeAspect="1"/>
          </p:cNvPicPr>
          <p:nvPr/>
        </p:nvPicPr>
        <p:blipFill>
          <a:blip r:embed="rId7"/>
          <a:srcRect l="6729" t="13018" r="9345" b="12220"/>
          <a:stretch>
            <a:fillRect/>
          </a:stretch>
        </p:blipFill>
        <p:spPr bwMode="auto">
          <a:xfrm>
            <a:off x="9554827" y="5553804"/>
            <a:ext cx="885825" cy="898525"/>
          </a:xfrm>
          <a:prstGeom prst="rect">
            <a:avLst/>
          </a:prstGeom>
        </p:spPr>
      </p:pic>
      <p:sp>
        <p:nvSpPr>
          <p:cNvPr id="8" name="CuadroTexto 7">
            <a:extLst>
              <a:ext uri="{FF2B5EF4-FFF2-40B4-BE49-F238E27FC236}">
                <a16:creationId xmlns:a16="http://schemas.microsoft.com/office/drawing/2014/main" id="{A77F78D0-ADBB-A276-3B2E-68FDF56CCCE2}"/>
              </a:ext>
            </a:extLst>
          </p:cNvPr>
          <p:cNvSpPr txBox="1"/>
          <p:nvPr/>
        </p:nvSpPr>
        <p:spPr>
          <a:xfrm>
            <a:off x="1472241" y="1145294"/>
            <a:ext cx="6133070" cy="463397"/>
          </a:xfrm>
          <a:prstGeom prst="rect">
            <a:avLst/>
          </a:prstGeom>
          <a:noFill/>
        </p:spPr>
        <p:txBody>
          <a:bodyPr wrap="square">
            <a:spAutoFit/>
          </a:bodyPr>
          <a:lstStyle/>
          <a:p>
            <a:pPr algn="just">
              <a:lnSpc>
                <a:spcPct val="150000"/>
              </a:lnSpc>
              <a:spcBef>
                <a:spcPts val="1200"/>
              </a:spcBef>
              <a:spcAft>
                <a:spcPts val="1200"/>
              </a:spcAft>
              <a:defRPr/>
            </a:pPr>
            <a:r>
              <a:rPr lang="es-ES" b="1" ker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a:t>
            </a:r>
            <a:r>
              <a:rPr kumimoji="0" lang="es-ES" sz="1800" b="1" i="0" u="none" strike="noStrike" kern="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s-ES" sz="1800" b="1" ker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CONCLUSION</a:t>
            </a:r>
            <a:endParaRPr kumimoji="0" lang="es-ES" sz="1800" b="1" i="0" u="none" strike="noStrike" kern="0" cap="none" spc="0" normalizeH="0" baseline="0" noProof="0">
              <a:ln>
                <a:noFill/>
              </a:ln>
              <a:solidFill>
                <a:srgbClr val="FF0000"/>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3" name="Picture 1452169303">
            <a:extLst>
              <a:ext uri="{FF2B5EF4-FFF2-40B4-BE49-F238E27FC236}">
                <a16:creationId xmlns:a16="http://schemas.microsoft.com/office/drawing/2014/main" id="{1B355127-B887-BD1B-2255-12C192DC914D}"/>
              </a:ext>
            </a:extLst>
          </p:cNvPr>
          <p:cNvPicPr>
            <a:picLocks noChangeAspect="1"/>
          </p:cNvPicPr>
          <p:nvPr/>
        </p:nvPicPr>
        <p:blipFill>
          <a:blip r:embed="rId8"/>
          <a:srcRect l="-210" t="-232" r="-210" b="-232"/>
          <a:stretch>
            <a:fillRect/>
          </a:stretch>
        </p:blipFill>
        <p:spPr bwMode="auto">
          <a:xfrm>
            <a:off x="10793308" y="5553804"/>
            <a:ext cx="988695" cy="901700"/>
          </a:xfrm>
          <a:prstGeom prst="rect">
            <a:avLst/>
          </a:prstGeom>
        </p:spPr>
      </p:pic>
      <p:pic>
        <p:nvPicPr>
          <p:cNvPr id="5" name="Picture 2095346252">
            <a:extLst>
              <a:ext uri="{FF2B5EF4-FFF2-40B4-BE49-F238E27FC236}">
                <a16:creationId xmlns:a16="http://schemas.microsoft.com/office/drawing/2014/main" id="{1169CAD9-BC70-5D80-094B-A09FFF4F7058}"/>
              </a:ext>
            </a:extLst>
          </p:cNvPr>
          <p:cNvPicPr>
            <a:picLocks noChangeAspect="1"/>
          </p:cNvPicPr>
          <p:nvPr/>
        </p:nvPicPr>
        <p:blipFill>
          <a:blip r:embed="rId9"/>
          <a:srcRect l="-71" t="-87" r="-71" b="-87"/>
          <a:stretch>
            <a:fillRect/>
          </a:stretch>
        </p:blipFill>
        <p:spPr bwMode="auto">
          <a:xfrm>
            <a:off x="8096460" y="5553804"/>
            <a:ext cx="1108075" cy="899160"/>
          </a:xfrm>
          <a:prstGeom prst="rect">
            <a:avLst/>
          </a:prstGeom>
        </p:spPr>
      </p:pic>
    </p:spTree>
    <p:extLst>
      <p:ext uri="{BB962C8B-B14F-4D97-AF65-F5344CB8AC3E}">
        <p14:creationId xmlns:p14="http://schemas.microsoft.com/office/powerpoint/2010/main" val="3890810031"/>
      </p:ext>
    </p:extLst>
  </p:cSld>
  <p:clrMapOvr>
    <a:masterClrMapping/>
  </p:clrMapOvr>
  <mc:AlternateContent xmlns:mc="http://schemas.openxmlformats.org/markup-compatibility/2006" xmlns:p14="http://schemas.microsoft.com/office/powerpoint/2010/main">
    <mc:Choice Requires="p14">
      <p:transition spd="slow" p14:dur="2000" advTm="108913"/>
    </mc:Choice>
    <mc:Fallback xmlns="">
      <p:transition spd="slow" advTm="1089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Prostokąt 14">
            <a:extLst>
              <a:ext uri="{FF2B5EF4-FFF2-40B4-BE49-F238E27FC236}">
                <a16:creationId xmlns:a16="http://schemas.microsoft.com/office/drawing/2014/main" id="{74A0D320-E773-4CCC-9355-1CE1F6EF6289}"/>
              </a:ext>
            </a:extLst>
          </p:cNvPr>
          <p:cNvSpPr/>
          <p:nvPr/>
        </p:nvSpPr>
        <p:spPr>
          <a:xfrm>
            <a:off x="10548" y="270878"/>
            <a:ext cx="12181452" cy="628298"/>
          </a:xfrm>
          <a:prstGeom prst="rect">
            <a:avLst/>
          </a:prstGeo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endParaRPr kumimoji="0" lang="pl-PL" sz="1800" b="0" i="0" u="none" strike="noStrike" kern="1200" cap="none" spc="0" normalizeH="0" baseline="0" noProof="0">
              <a:ln>
                <a:noFill/>
              </a:ln>
              <a:solidFill>
                <a:srgbClr val="05587C"/>
              </a:solidFill>
              <a:effectLst/>
              <a:uLnTx/>
              <a:uFillTx/>
              <a:latin typeface="Titillium Bd" panose="00000800000000000000" charset="0"/>
              <a:ea typeface="+mn-ea"/>
              <a:cs typeface="Arial" panose="020B0604020202020204" pitchFamily="34" charset="0"/>
            </a:endParaRPr>
          </a:p>
        </p:txBody>
      </p:sp>
      <p:sp>
        <p:nvSpPr>
          <p:cNvPr id="5" name="CuadroTexto 4">
            <a:extLst>
              <a:ext uri="{FF2B5EF4-FFF2-40B4-BE49-F238E27FC236}">
                <a16:creationId xmlns:a16="http://schemas.microsoft.com/office/drawing/2014/main" id="{00C0EBEB-4960-F3DD-14B7-FB3AA3AF6360}"/>
              </a:ext>
            </a:extLst>
          </p:cNvPr>
          <p:cNvSpPr txBox="1"/>
          <p:nvPr/>
        </p:nvSpPr>
        <p:spPr>
          <a:xfrm>
            <a:off x="1392195" y="833306"/>
            <a:ext cx="11491783" cy="504625"/>
          </a:xfrm>
          <a:prstGeom prst="rect">
            <a:avLst/>
          </a:prstGeom>
          <a:noFill/>
        </p:spPr>
        <p:txBody>
          <a:bodyPr wrap="square">
            <a:spAutoFit/>
          </a:bodyPr>
          <a:lstStyle/>
          <a:p>
            <a:pPr algn="just">
              <a:lnSpc>
                <a:spcPct val="150000"/>
              </a:lnSpc>
              <a:spcBef>
                <a:spcPts val="1200"/>
              </a:spcBef>
              <a:spcAft>
                <a:spcPts val="1200"/>
              </a:spcAft>
              <a:defRPr/>
            </a:pPr>
            <a:r>
              <a:rPr kumimoji="0" lang="es-ES" sz="2000" b="1" i="0" u="none" strike="noStrike" kern="0" cap="none" spc="0" normalizeH="0" baseline="0" noProof="0">
                <a:ln>
                  <a:noFill/>
                </a:ln>
                <a:solidFill>
                  <a:srgbClr val="2F549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IX. </a:t>
            </a:r>
            <a:r>
              <a:rPr lang="es-ES" sz="2000" b="1" kern="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CONCLUSION</a:t>
            </a:r>
            <a:endParaRPr kumimoji="0" lang="es-ES" sz="2000" b="1" i="0" u="none" strike="noStrike" kern="0" cap="none" spc="0" normalizeH="0" baseline="0" noProof="0">
              <a:ln>
                <a:noFill/>
              </a:ln>
              <a:solidFill>
                <a:srgbClr val="2F5496"/>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25604" name="Picture 4" descr="Can We Forge a New Era of Humanity — Before It's Too Late? • Children's  Health Defense">
            <a:extLst>
              <a:ext uri="{FF2B5EF4-FFF2-40B4-BE49-F238E27FC236}">
                <a16:creationId xmlns:a16="http://schemas.microsoft.com/office/drawing/2014/main" id="{469549D0-6541-BA75-434A-A25CA6DC9D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195" y="1389193"/>
            <a:ext cx="9160607" cy="4771763"/>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89AA1AD1-4EA9-550B-0B96-37914206AD80}"/>
              </a:ext>
            </a:extLst>
          </p:cNvPr>
          <p:cNvSpPr txBox="1"/>
          <p:nvPr/>
        </p:nvSpPr>
        <p:spPr>
          <a:xfrm>
            <a:off x="2018270" y="1461604"/>
            <a:ext cx="7784758" cy="4045275"/>
          </a:xfrm>
          <a:prstGeom prst="rect">
            <a:avLst/>
          </a:prstGeom>
          <a:noFill/>
        </p:spPr>
        <p:txBody>
          <a:bodyPr wrap="square">
            <a:spAutoFit/>
          </a:bodyPr>
          <a:lstStyle/>
          <a:p>
            <a:pPr algn="just">
              <a:lnSpc>
                <a:spcPct val="150000"/>
              </a:lnSpc>
              <a:spcBef>
                <a:spcPts val="1200"/>
              </a:spcBef>
              <a:spcAft>
                <a:spcPts val="1200"/>
              </a:spcAft>
              <a:defRPr/>
            </a:pPr>
            <a:r>
              <a:rPr lang="es-ES" sz="2800" b="1" err="1">
                <a:solidFill>
                  <a:srgbClr val="034EA2"/>
                </a:solidFill>
                <a:latin typeface="Times New Roman" panose="02020603050405020304" pitchFamily="18" charset="0"/>
                <a:ea typeface="Times New Roman" panose="02020603050405020304" pitchFamily="18" charset="0"/>
              </a:rPr>
              <a:t>T</a:t>
            </a:r>
            <a:r>
              <a:rPr lang="es-ES" sz="2800" b="1" err="1">
                <a:solidFill>
                  <a:srgbClr val="034EA2"/>
                </a:solidFill>
                <a:effectLst/>
                <a:latin typeface="Times New Roman" panose="02020603050405020304" pitchFamily="18" charset="0"/>
                <a:ea typeface="Times New Roman" panose="02020603050405020304" pitchFamily="18" charset="0"/>
              </a:rPr>
              <a:t>he</a:t>
            </a:r>
            <a:r>
              <a:rPr lang="es-ES" sz="2800" b="1">
                <a:solidFill>
                  <a:srgbClr val="034EA2"/>
                </a:solidFill>
                <a:effectLst/>
                <a:latin typeface="Times New Roman" panose="02020603050405020304" pitchFamily="18" charset="0"/>
                <a:ea typeface="Times New Roman" panose="02020603050405020304" pitchFamily="18" charset="0"/>
              </a:rPr>
              <a:t> </a:t>
            </a:r>
            <a:r>
              <a:rPr lang="es-ES" sz="2800" b="1" err="1">
                <a:solidFill>
                  <a:srgbClr val="034EA2"/>
                </a:solidFill>
                <a:effectLst/>
                <a:latin typeface="Times New Roman" panose="02020603050405020304" pitchFamily="18" charset="0"/>
                <a:ea typeface="Times New Roman" panose="02020603050405020304" pitchFamily="18" charset="0"/>
              </a:rPr>
              <a:t>Fully</a:t>
            </a:r>
            <a:r>
              <a:rPr lang="es-ES" sz="2800" b="1">
                <a:solidFill>
                  <a:srgbClr val="034EA2"/>
                </a:solidFill>
                <a:effectLst/>
                <a:latin typeface="Times New Roman" panose="02020603050405020304" pitchFamily="18" charset="0"/>
                <a:ea typeface="Times New Roman" panose="02020603050405020304" pitchFamily="18" charset="0"/>
              </a:rPr>
              <a:t> Human Era: </a:t>
            </a:r>
            <a:r>
              <a:rPr lang="es-ES" sz="2800" err="1">
                <a:solidFill>
                  <a:srgbClr val="034EA2"/>
                </a:solidFill>
                <a:effectLst/>
                <a:latin typeface="Times New Roman" panose="02020603050405020304" pitchFamily="18" charset="0"/>
                <a:ea typeface="Times New Roman" panose="02020603050405020304" pitchFamily="18" charset="0"/>
              </a:rPr>
              <a:t>where</a:t>
            </a:r>
            <a:r>
              <a:rPr lang="es-ES" sz="2800">
                <a:solidFill>
                  <a:srgbClr val="034EA2"/>
                </a:solidFill>
                <a:effectLst/>
                <a:latin typeface="Times New Roman" panose="02020603050405020304" pitchFamily="18" charset="0"/>
                <a:ea typeface="Times New Roman" panose="02020603050405020304" pitchFamily="18" charset="0"/>
              </a:rPr>
              <a:t> a </a:t>
            </a:r>
            <a:r>
              <a:rPr lang="es-ES" sz="2800" err="1">
                <a:solidFill>
                  <a:srgbClr val="034EA2"/>
                </a:solidFill>
                <a:effectLst/>
                <a:latin typeface="Times New Roman" panose="02020603050405020304" pitchFamily="18" charset="0"/>
                <a:ea typeface="Times New Roman" panose="02020603050405020304" pitchFamily="18" charset="0"/>
              </a:rPr>
              <a:t>dignified</a:t>
            </a:r>
            <a:r>
              <a:rPr lang="es-ES" sz="2800">
                <a:solidFill>
                  <a:srgbClr val="034EA2"/>
                </a:solidFill>
                <a:effectLst/>
                <a:latin typeface="Times New Roman" panose="02020603050405020304" pitchFamily="18" charset="0"/>
                <a:ea typeface="Times New Roman" panose="02020603050405020304" pitchFamily="18" charset="0"/>
              </a:rPr>
              <a:t> </a:t>
            </a:r>
            <a:r>
              <a:rPr lang="es-ES" sz="2800" err="1">
                <a:solidFill>
                  <a:srgbClr val="034EA2"/>
                </a:solidFill>
                <a:effectLst/>
                <a:latin typeface="Times New Roman" panose="02020603050405020304" pitchFamily="18" charset="0"/>
                <a:ea typeface="Times New Roman" panose="02020603050405020304" pitchFamily="18" charset="0"/>
              </a:rPr>
              <a:t>life</a:t>
            </a:r>
            <a:r>
              <a:rPr lang="es-ES" sz="2800">
                <a:solidFill>
                  <a:srgbClr val="034EA2"/>
                </a:solidFill>
                <a:effectLst/>
                <a:latin typeface="Times New Roman" panose="02020603050405020304" pitchFamily="18" charset="0"/>
                <a:ea typeface="Times New Roman" panose="02020603050405020304" pitchFamily="18" charset="0"/>
              </a:rPr>
              <a:t> </a:t>
            </a:r>
            <a:r>
              <a:rPr lang="es-ES" sz="2800" err="1">
                <a:solidFill>
                  <a:srgbClr val="034EA2"/>
                </a:solidFill>
                <a:effectLst/>
                <a:latin typeface="Times New Roman" panose="02020603050405020304" pitchFamily="18" charset="0"/>
                <a:ea typeface="Times New Roman" panose="02020603050405020304" pitchFamily="18" charset="0"/>
              </a:rPr>
              <a:t>is</a:t>
            </a:r>
            <a:r>
              <a:rPr lang="es-ES" sz="2800">
                <a:solidFill>
                  <a:srgbClr val="034EA2"/>
                </a:solidFill>
                <a:effectLst/>
                <a:latin typeface="Times New Roman" panose="02020603050405020304" pitchFamily="18" charset="0"/>
                <a:ea typeface="Times New Roman" panose="02020603050405020304" pitchFamily="18" charset="0"/>
              </a:rPr>
              <a:t> </a:t>
            </a:r>
            <a:r>
              <a:rPr lang="es-ES" sz="2800" err="1">
                <a:solidFill>
                  <a:srgbClr val="034EA2"/>
                </a:solidFill>
                <a:effectLst/>
                <a:latin typeface="Times New Roman" panose="02020603050405020304" pitchFamily="18" charset="0"/>
                <a:ea typeface="Times New Roman" panose="02020603050405020304" pitchFamily="18" charset="0"/>
              </a:rPr>
              <a:t>guaranteed</a:t>
            </a:r>
            <a:r>
              <a:rPr lang="es-ES" sz="2800">
                <a:solidFill>
                  <a:srgbClr val="034EA2"/>
                </a:solidFill>
                <a:effectLst/>
                <a:latin typeface="Times New Roman" panose="02020603050405020304" pitchFamily="18" charset="0"/>
                <a:ea typeface="Times New Roman" panose="02020603050405020304" pitchFamily="18" charset="0"/>
              </a:rPr>
              <a:t> </a:t>
            </a:r>
            <a:r>
              <a:rPr lang="es-ES" sz="2800" err="1">
                <a:solidFill>
                  <a:srgbClr val="034EA2"/>
                </a:solidFill>
                <a:effectLst/>
                <a:latin typeface="Times New Roman" panose="02020603050405020304" pitchFamily="18" charset="0"/>
                <a:ea typeface="Times New Roman" panose="02020603050405020304" pitchFamily="18" charset="0"/>
              </a:rPr>
              <a:t>thanks</a:t>
            </a:r>
            <a:r>
              <a:rPr lang="es-ES" sz="2800">
                <a:solidFill>
                  <a:srgbClr val="034EA2"/>
                </a:solidFill>
                <a:effectLst/>
                <a:latin typeface="Times New Roman" panose="02020603050405020304" pitchFamily="18" charset="0"/>
                <a:ea typeface="Times New Roman" panose="02020603050405020304" pitchFamily="18" charset="0"/>
              </a:rPr>
              <a:t> </a:t>
            </a:r>
            <a:r>
              <a:rPr lang="es-ES" sz="2800" err="1">
                <a:solidFill>
                  <a:srgbClr val="034EA2"/>
                </a:solidFill>
                <a:effectLst/>
                <a:latin typeface="Times New Roman" panose="02020603050405020304" pitchFamily="18" charset="0"/>
                <a:ea typeface="Times New Roman" panose="02020603050405020304" pitchFamily="18" charset="0"/>
              </a:rPr>
              <a:t>to</a:t>
            </a:r>
            <a:r>
              <a:rPr lang="es-ES" sz="2800">
                <a:solidFill>
                  <a:srgbClr val="034EA2"/>
                </a:solidFill>
                <a:effectLst/>
                <a:latin typeface="Times New Roman" panose="02020603050405020304" pitchFamily="18" charset="0"/>
                <a:ea typeface="Times New Roman" panose="02020603050405020304" pitchFamily="18" charset="0"/>
              </a:rPr>
              <a:t> </a:t>
            </a:r>
            <a:r>
              <a:rPr lang="es-ES" sz="2800" err="1">
                <a:solidFill>
                  <a:srgbClr val="034EA2"/>
                </a:solidFill>
                <a:effectLst/>
                <a:latin typeface="Times New Roman" panose="02020603050405020304" pitchFamily="18" charset="0"/>
                <a:ea typeface="Times New Roman" panose="02020603050405020304" pitchFamily="18" charset="0"/>
              </a:rPr>
              <a:t>technological</a:t>
            </a:r>
            <a:r>
              <a:rPr lang="es-ES" sz="2800">
                <a:solidFill>
                  <a:srgbClr val="034EA2"/>
                </a:solidFill>
                <a:effectLst/>
                <a:latin typeface="Times New Roman" panose="02020603050405020304" pitchFamily="18" charset="0"/>
                <a:ea typeface="Times New Roman" panose="02020603050405020304" pitchFamily="18" charset="0"/>
              </a:rPr>
              <a:t> </a:t>
            </a:r>
            <a:r>
              <a:rPr lang="es-ES" sz="2800" err="1">
                <a:solidFill>
                  <a:srgbClr val="034EA2"/>
                </a:solidFill>
                <a:effectLst/>
                <a:latin typeface="Times New Roman" panose="02020603050405020304" pitchFamily="18" charset="0"/>
                <a:ea typeface="Times New Roman" panose="02020603050405020304" pitchFamily="18" charset="0"/>
              </a:rPr>
              <a:t>development</a:t>
            </a:r>
            <a:endParaRPr lang="es-ES" sz="2800">
              <a:solidFill>
                <a:srgbClr val="034EA2"/>
              </a:solidFill>
              <a:latin typeface="Times New Roman" panose="02020603050405020304" pitchFamily="18" charset="0"/>
              <a:ea typeface="Times New Roman" panose="02020603050405020304" pitchFamily="18" charset="0"/>
            </a:endParaRPr>
          </a:p>
          <a:p>
            <a:pPr algn="just">
              <a:lnSpc>
                <a:spcPct val="150000"/>
              </a:lnSpc>
              <a:spcBef>
                <a:spcPts val="1200"/>
              </a:spcBef>
              <a:spcAft>
                <a:spcPts val="1200"/>
              </a:spcAft>
              <a:defRPr/>
            </a:pPr>
            <a:endParaRPr lang="es-ES" sz="2800" b="1">
              <a:solidFill>
                <a:schemeClr val="bg2">
                  <a:lumMod val="10000"/>
                </a:schemeClr>
              </a:solidFill>
              <a:effectLst/>
              <a:latin typeface="Times New Roman" panose="02020603050405020304" pitchFamily="18" charset="0"/>
              <a:ea typeface="Times New Roman" panose="02020603050405020304" pitchFamily="18" charset="0"/>
            </a:endParaRPr>
          </a:p>
          <a:p>
            <a:pPr algn="just">
              <a:lnSpc>
                <a:spcPct val="150000"/>
              </a:lnSpc>
              <a:spcBef>
                <a:spcPts val="1200"/>
              </a:spcBef>
              <a:spcAft>
                <a:spcPts val="1200"/>
              </a:spcAft>
              <a:defRPr/>
            </a:pPr>
            <a:r>
              <a:rPr lang="es-ES" sz="3200" b="1" err="1">
                <a:solidFill>
                  <a:schemeClr val="bg2">
                    <a:lumMod val="10000"/>
                  </a:schemeClr>
                </a:solidFill>
                <a:effectLst/>
                <a:latin typeface="Times New Roman" panose="02020603050405020304" pitchFamily="18" charset="0"/>
                <a:ea typeface="Times New Roman" panose="02020603050405020304" pitchFamily="18" charset="0"/>
              </a:rPr>
              <a:t>For</a:t>
            </a:r>
            <a:r>
              <a:rPr lang="es-ES" sz="3200" b="1">
                <a:solidFill>
                  <a:schemeClr val="bg2">
                    <a:lumMod val="10000"/>
                  </a:schemeClr>
                </a:solidFill>
                <a:effectLst/>
                <a:latin typeface="Times New Roman" panose="02020603050405020304" pitchFamily="18" charset="0"/>
                <a:ea typeface="Times New Roman" panose="02020603050405020304" pitchFamily="18" charset="0"/>
              </a:rPr>
              <a:t> </a:t>
            </a:r>
            <a:r>
              <a:rPr lang="es-ES" sz="3200" b="1" err="1">
                <a:solidFill>
                  <a:schemeClr val="bg2">
                    <a:lumMod val="10000"/>
                  </a:schemeClr>
                </a:solidFill>
                <a:effectLst/>
                <a:latin typeface="Times New Roman" panose="02020603050405020304" pitchFamily="18" charset="0"/>
                <a:ea typeface="Times New Roman" panose="02020603050405020304" pitchFamily="18" charset="0"/>
              </a:rPr>
              <a:t>these</a:t>
            </a:r>
            <a:r>
              <a:rPr lang="es-ES" sz="3200" b="1">
                <a:solidFill>
                  <a:schemeClr val="bg2">
                    <a:lumMod val="10000"/>
                  </a:schemeClr>
                </a:solidFill>
                <a:effectLst/>
                <a:latin typeface="Times New Roman" panose="02020603050405020304" pitchFamily="18" charset="0"/>
                <a:ea typeface="Times New Roman" panose="02020603050405020304" pitchFamily="18" charset="0"/>
              </a:rPr>
              <a:t> new </a:t>
            </a:r>
            <a:r>
              <a:rPr lang="es-ES" sz="3200" b="1" err="1">
                <a:solidFill>
                  <a:schemeClr val="bg2">
                    <a:lumMod val="10000"/>
                  </a:schemeClr>
                </a:solidFill>
                <a:effectLst/>
                <a:latin typeface="Times New Roman" panose="02020603050405020304" pitchFamily="18" charset="0"/>
                <a:ea typeface="Times New Roman" panose="02020603050405020304" pitchFamily="18" charset="0"/>
              </a:rPr>
              <a:t>needs</a:t>
            </a:r>
            <a:r>
              <a:rPr lang="es-ES" sz="3200" b="1">
                <a:solidFill>
                  <a:schemeClr val="bg2">
                    <a:lumMod val="10000"/>
                  </a:schemeClr>
                </a:solidFill>
                <a:effectLst/>
                <a:latin typeface="Times New Roman" panose="02020603050405020304" pitchFamily="18" charset="0"/>
                <a:ea typeface="Times New Roman" panose="02020603050405020304" pitchFamily="18" charset="0"/>
              </a:rPr>
              <a:t>, </a:t>
            </a:r>
            <a:r>
              <a:rPr lang="es-ES" sz="3200" b="1" err="1">
                <a:solidFill>
                  <a:schemeClr val="bg2">
                    <a:lumMod val="10000"/>
                  </a:schemeClr>
                </a:solidFill>
                <a:effectLst/>
                <a:latin typeface="Times New Roman" panose="02020603050405020304" pitchFamily="18" charset="0"/>
                <a:ea typeface="Times New Roman" panose="02020603050405020304" pitchFamily="18" charset="0"/>
              </a:rPr>
              <a:t>it</a:t>
            </a:r>
            <a:r>
              <a:rPr lang="es-ES" sz="3200" b="1">
                <a:solidFill>
                  <a:schemeClr val="bg2">
                    <a:lumMod val="10000"/>
                  </a:schemeClr>
                </a:solidFill>
                <a:effectLst/>
                <a:latin typeface="Times New Roman" panose="02020603050405020304" pitchFamily="18" charset="0"/>
                <a:ea typeface="Times New Roman" panose="02020603050405020304" pitchFamily="18" charset="0"/>
              </a:rPr>
              <a:t> </a:t>
            </a:r>
            <a:r>
              <a:rPr lang="es-ES" sz="3200" b="1" err="1">
                <a:solidFill>
                  <a:schemeClr val="bg2">
                    <a:lumMod val="10000"/>
                  </a:schemeClr>
                </a:solidFill>
                <a:effectLst/>
                <a:latin typeface="Times New Roman" panose="02020603050405020304" pitchFamily="18" charset="0"/>
                <a:ea typeface="Times New Roman" panose="02020603050405020304" pitchFamily="18" charset="0"/>
              </a:rPr>
              <a:t>is</a:t>
            </a:r>
            <a:r>
              <a:rPr lang="es-ES" sz="3200" b="1">
                <a:solidFill>
                  <a:schemeClr val="bg2">
                    <a:lumMod val="10000"/>
                  </a:schemeClr>
                </a:solidFill>
                <a:effectLst/>
                <a:latin typeface="Times New Roman" panose="02020603050405020304" pitchFamily="18" charset="0"/>
                <a:ea typeface="Times New Roman" panose="02020603050405020304" pitchFamily="18" charset="0"/>
              </a:rPr>
              <a:t> </a:t>
            </a:r>
            <a:r>
              <a:rPr lang="es-ES" sz="3200" b="1" err="1">
                <a:solidFill>
                  <a:schemeClr val="bg2">
                    <a:lumMod val="10000"/>
                  </a:schemeClr>
                </a:solidFill>
                <a:effectLst/>
                <a:latin typeface="Times New Roman" panose="02020603050405020304" pitchFamily="18" charset="0"/>
                <a:ea typeface="Times New Roman" panose="02020603050405020304" pitchFamily="18" charset="0"/>
              </a:rPr>
              <a:t>necessary</a:t>
            </a:r>
            <a:r>
              <a:rPr lang="es-ES" sz="3200" b="1">
                <a:solidFill>
                  <a:schemeClr val="bg2">
                    <a:lumMod val="10000"/>
                  </a:schemeClr>
                </a:solidFill>
                <a:effectLst/>
                <a:latin typeface="Times New Roman" panose="02020603050405020304" pitchFamily="18" charset="0"/>
                <a:ea typeface="Times New Roman" panose="02020603050405020304" pitchFamily="18" charset="0"/>
              </a:rPr>
              <a:t> </a:t>
            </a:r>
            <a:r>
              <a:rPr lang="es-ES" sz="3200" b="1" err="1">
                <a:solidFill>
                  <a:schemeClr val="bg2">
                    <a:lumMod val="10000"/>
                  </a:schemeClr>
                </a:solidFill>
                <a:effectLst/>
                <a:latin typeface="Times New Roman" panose="02020603050405020304" pitchFamily="18" charset="0"/>
                <a:ea typeface="Times New Roman" panose="02020603050405020304" pitchFamily="18" charset="0"/>
              </a:rPr>
              <a:t>to</a:t>
            </a:r>
            <a:r>
              <a:rPr lang="es-ES" sz="3200" b="1">
                <a:solidFill>
                  <a:schemeClr val="bg2">
                    <a:lumMod val="10000"/>
                  </a:schemeClr>
                </a:solidFill>
                <a:effectLst/>
                <a:latin typeface="Times New Roman" panose="02020603050405020304" pitchFamily="18" charset="0"/>
                <a:ea typeface="Times New Roman" panose="02020603050405020304" pitchFamily="18" charset="0"/>
              </a:rPr>
              <a:t> </a:t>
            </a:r>
            <a:r>
              <a:rPr lang="es-ES" sz="3200" b="1" err="1">
                <a:solidFill>
                  <a:schemeClr val="bg2">
                    <a:lumMod val="10000"/>
                  </a:schemeClr>
                </a:solidFill>
                <a:effectLst/>
                <a:latin typeface="Times New Roman" panose="02020603050405020304" pitchFamily="18" charset="0"/>
                <a:ea typeface="Times New Roman" panose="02020603050405020304" pitchFamily="18" charset="0"/>
              </a:rPr>
              <a:t>have</a:t>
            </a:r>
            <a:r>
              <a:rPr lang="es-ES" sz="3200" b="1">
                <a:solidFill>
                  <a:schemeClr val="bg2">
                    <a:lumMod val="10000"/>
                  </a:schemeClr>
                </a:solidFill>
                <a:effectLst/>
                <a:latin typeface="Times New Roman" panose="02020603050405020304" pitchFamily="18" charset="0"/>
                <a:ea typeface="Times New Roman" panose="02020603050405020304" pitchFamily="18" charset="0"/>
              </a:rPr>
              <a:t> </a:t>
            </a:r>
            <a:r>
              <a:rPr lang="es-ES" sz="3200" b="1" err="1">
                <a:solidFill>
                  <a:schemeClr val="bg2">
                    <a:lumMod val="10000"/>
                  </a:schemeClr>
                </a:solidFill>
                <a:effectLst/>
                <a:latin typeface="Times New Roman" panose="02020603050405020304" pitchFamily="18" charset="0"/>
                <a:ea typeface="Times New Roman" panose="02020603050405020304" pitchFamily="18" charset="0"/>
              </a:rPr>
              <a:t>other</a:t>
            </a:r>
            <a:r>
              <a:rPr lang="es-ES" sz="3200" b="1">
                <a:solidFill>
                  <a:schemeClr val="bg2">
                    <a:lumMod val="10000"/>
                  </a:schemeClr>
                </a:solidFill>
                <a:effectLst/>
                <a:latin typeface="Times New Roman" panose="02020603050405020304" pitchFamily="18" charset="0"/>
                <a:ea typeface="Times New Roman" panose="02020603050405020304" pitchFamily="18" charset="0"/>
              </a:rPr>
              <a:t> </a:t>
            </a:r>
            <a:r>
              <a:rPr lang="es-ES" sz="3200" b="1" err="1">
                <a:solidFill>
                  <a:schemeClr val="bg2">
                    <a:lumMod val="10000"/>
                  </a:schemeClr>
                </a:solidFill>
                <a:effectLst/>
                <a:latin typeface="Times New Roman" panose="02020603050405020304" pitchFamily="18" charset="0"/>
                <a:ea typeface="Times New Roman" panose="02020603050405020304" pitchFamily="18" charset="0"/>
              </a:rPr>
              <a:t>teaching-learning</a:t>
            </a:r>
            <a:r>
              <a:rPr lang="es-ES" sz="3200" b="1">
                <a:solidFill>
                  <a:schemeClr val="bg2">
                    <a:lumMod val="10000"/>
                  </a:schemeClr>
                </a:solidFill>
                <a:effectLst/>
                <a:latin typeface="Times New Roman" panose="02020603050405020304" pitchFamily="18" charset="0"/>
                <a:ea typeface="Times New Roman" panose="02020603050405020304" pitchFamily="18" charset="0"/>
              </a:rPr>
              <a:t> </a:t>
            </a:r>
            <a:r>
              <a:rPr lang="es-ES" sz="3200" b="1" err="1">
                <a:solidFill>
                  <a:schemeClr val="bg2">
                    <a:lumMod val="10000"/>
                  </a:schemeClr>
                </a:solidFill>
                <a:effectLst/>
                <a:latin typeface="Times New Roman" panose="02020603050405020304" pitchFamily="18" charset="0"/>
                <a:ea typeface="Times New Roman" panose="02020603050405020304" pitchFamily="18" charset="0"/>
              </a:rPr>
              <a:t>techniques</a:t>
            </a:r>
            <a:endParaRPr lang="es-ES" sz="3200" b="1" kern="0">
              <a:solidFill>
                <a:schemeClr val="bg2">
                  <a:lumMod val="10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6" name="Imagen 5">
            <a:extLst>
              <a:ext uri="{FF2B5EF4-FFF2-40B4-BE49-F238E27FC236}">
                <a16:creationId xmlns:a16="http://schemas.microsoft.com/office/drawing/2014/main" id="{C01F89BA-AB6E-99F6-0E90-36552E56DC7B}"/>
              </a:ext>
            </a:extLst>
          </p:cNvPr>
          <p:cNvPicPr>
            <a:picLocks noChangeAspect="1"/>
          </p:cNvPicPr>
          <p:nvPr/>
        </p:nvPicPr>
        <p:blipFill>
          <a:blip r:embed="rId4"/>
          <a:stretch>
            <a:fillRect/>
          </a:stretch>
        </p:blipFill>
        <p:spPr>
          <a:xfrm>
            <a:off x="0" y="0"/>
            <a:ext cx="1231499" cy="926672"/>
          </a:xfrm>
          <a:prstGeom prst="rect">
            <a:avLst/>
          </a:prstGeom>
        </p:spPr>
      </p:pic>
      <p:sp>
        <p:nvSpPr>
          <p:cNvPr id="2" name="CuadroTexto 1">
            <a:extLst>
              <a:ext uri="{FF2B5EF4-FFF2-40B4-BE49-F238E27FC236}">
                <a16:creationId xmlns:a16="http://schemas.microsoft.com/office/drawing/2014/main" id="{381661C1-7B80-90B4-1FD7-1B4FE3172038}"/>
              </a:ext>
            </a:extLst>
          </p:cNvPr>
          <p:cNvSpPr txBox="1"/>
          <p:nvPr/>
        </p:nvSpPr>
        <p:spPr>
          <a:xfrm>
            <a:off x="1002783" y="173373"/>
            <a:ext cx="11033273" cy="830997"/>
          </a:xfrm>
          <a:prstGeom prst="rect">
            <a:avLst/>
          </a:prstGeom>
          <a:noFill/>
        </p:spPr>
        <p:txBody>
          <a:bodyPr wrap="square">
            <a:spAutoFit/>
          </a:bodyPr>
          <a:lstStyle/>
          <a:p>
            <a:r>
              <a:rPr lang="en-GB" sz="2400" b="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TRANSFORMING EDUCATION THROUGH MENTORING AND ARTIFICIAL INTELLIGENCE:</a:t>
            </a:r>
          </a:p>
          <a:p>
            <a:r>
              <a:rPr lang="en-GB" sz="2400" b="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 FOCUS ON ACHIEVING FUNDAMENTAL RIGHT </a:t>
            </a:r>
            <a:endParaRPr kumimoji="0" lang="pl-PL" sz="2400" b="0" i="0" u="none" strike="noStrike" kern="1200" cap="none" spc="0" normalizeH="0" baseline="0" noProof="0">
              <a:ln>
                <a:noFill/>
              </a:ln>
              <a:solidFill>
                <a:srgbClr val="05587C"/>
              </a:solidFill>
              <a:effectLst/>
              <a:uLnTx/>
              <a:uFillTx/>
              <a:latin typeface="Titillium Bd" panose="00000800000000000000" charset="0"/>
              <a:ea typeface="+mn-ea"/>
              <a:cs typeface="Arial" panose="020B0604020202020204" pitchFamily="34" charset="0"/>
            </a:endParaRPr>
          </a:p>
        </p:txBody>
      </p:sp>
      <p:pic>
        <p:nvPicPr>
          <p:cNvPr id="7" name="Picture 733539811">
            <a:extLst>
              <a:ext uri="{FF2B5EF4-FFF2-40B4-BE49-F238E27FC236}">
                <a16:creationId xmlns:a16="http://schemas.microsoft.com/office/drawing/2014/main" id="{2F988A4D-0F20-5BB1-24B5-826E5CCD6BE1}"/>
              </a:ext>
            </a:extLst>
          </p:cNvPr>
          <p:cNvPicPr>
            <a:picLocks noChangeAspect="1"/>
          </p:cNvPicPr>
          <p:nvPr/>
        </p:nvPicPr>
        <p:blipFill>
          <a:blip r:embed="rId5"/>
          <a:srcRect l="6729" t="13018" r="9345" b="12220"/>
          <a:stretch>
            <a:fillRect/>
          </a:stretch>
        </p:blipFill>
        <p:spPr bwMode="auto">
          <a:xfrm>
            <a:off x="10799805" y="3066604"/>
            <a:ext cx="885825" cy="898525"/>
          </a:xfrm>
          <a:prstGeom prst="rect">
            <a:avLst/>
          </a:prstGeom>
        </p:spPr>
      </p:pic>
      <p:pic>
        <p:nvPicPr>
          <p:cNvPr id="3" name="Picture 1452169303">
            <a:extLst>
              <a:ext uri="{FF2B5EF4-FFF2-40B4-BE49-F238E27FC236}">
                <a16:creationId xmlns:a16="http://schemas.microsoft.com/office/drawing/2014/main" id="{E3FF5316-68B9-0EC5-07CD-8919C6EF59E0}"/>
              </a:ext>
            </a:extLst>
          </p:cNvPr>
          <p:cNvPicPr>
            <a:picLocks noChangeAspect="1"/>
          </p:cNvPicPr>
          <p:nvPr/>
        </p:nvPicPr>
        <p:blipFill>
          <a:blip r:embed="rId6"/>
          <a:srcRect l="-210" t="-232" r="-210" b="-232"/>
          <a:stretch>
            <a:fillRect/>
          </a:stretch>
        </p:blipFill>
        <p:spPr bwMode="auto">
          <a:xfrm>
            <a:off x="10748369" y="4403884"/>
            <a:ext cx="988695" cy="901700"/>
          </a:xfrm>
          <a:prstGeom prst="rect">
            <a:avLst/>
          </a:prstGeom>
        </p:spPr>
      </p:pic>
      <p:pic>
        <p:nvPicPr>
          <p:cNvPr id="8" name="Picture 2095346252">
            <a:extLst>
              <a:ext uri="{FF2B5EF4-FFF2-40B4-BE49-F238E27FC236}">
                <a16:creationId xmlns:a16="http://schemas.microsoft.com/office/drawing/2014/main" id="{BD9CE056-2383-8477-4D4F-19BC7C4D9E08}"/>
              </a:ext>
            </a:extLst>
          </p:cNvPr>
          <p:cNvPicPr>
            <a:picLocks noChangeAspect="1"/>
          </p:cNvPicPr>
          <p:nvPr/>
        </p:nvPicPr>
        <p:blipFill>
          <a:blip r:embed="rId7"/>
          <a:srcRect l="-71" t="-87" r="-71" b="-87"/>
          <a:stretch>
            <a:fillRect/>
          </a:stretch>
        </p:blipFill>
        <p:spPr bwMode="auto">
          <a:xfrm>
            <a:off x="10688678" y="1566798"/>
            <a:ext cx="1108075" cy="899160"/>
          </a:xfrm>
          <a:prstGeom prst="rect">
            <a:avLst/>
          </a:prstGeom>
        </p:spPr>
      </p:pic>
    </p:spTree>
    <p:extLst>
      <p:ext uri="{BB962C8B-B14F-4D97-AF65-F5344CB8AC3E}">
        <p14:creationId xmlns:p14="http://schemas.microsoft.com/office/powerpoint/2010/main" val="3215497017"/>
      </p:ext>
    </p:extLst>
  </p:cSld>
  <p:clrMapOvr>
    <a:masterClrMapping/>
  </p:clrMapOvr>
  <mc:AlternateContent xmlns:mc="http://schemas.openxmlformats.org/markup-compatibility/2006" xmlns:p14="http://schemas.microsoft.com/office/powerpoint/2010/main">
    <mc:Choice Requires="p14">
      <p:transition spd="slow" p14:dur="2000" advTm="168719"/>
    </mc:Choice>
    <mc:Fallback xmlns="">
      <p:transition spd="slow" advTm="168719"/>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3A933C6F-D6D7-EC12-3910-20EE79B6D693}"/>
              </a:ext>
            </a:extLst>
          </p:cNvPr>
          <p:cNvSpPr txBox="1">
            <a:spLocks/>
          </p:cNvSpPr>
          <p:nvPr/>
        </p:nvSpPr>
        <p:spPr>
          <a:xfrm>
            <a:off x="290945" y="2618509"/>
            <a:ext cx="6694471" cy="72704"/>
          </a:xfrm>
          <a:prstGeom prst="rect">
            <a:avLst/>
          </a:prstGeom>
        </p:spPr>
        <p:txBody>
          <a:bodyPr anchor="t"/>
          <a:lstStyle>
            <a:lvl1pPr algn="l" defTabSz="914400" rtl="0" eaLnBrk="1" latinLnBrk="0" hangingPunct="1">
              <a:lnSpc>
                <a:spcPct val="90000"/>
              </a:lnSpc>
              <a:spcBef>
                <a:spcPct val="0"/>
              </a:spcBef>
              <a:buNone/>
              <a:defRPr sz="5400" b="1" kern="1200">
                <a:solidFill>
                  <a:schemeClr val="bg1"/>
                </a:solidFill>
                <a:latin typeface="Titillium Bd" panose="00000800000000000000" pitchFamily="50" charset="0"/>
                <a:ea typeface="+mj-ea"/>
                <a:cs typeface="Arial" panose="020B0604020202020204" pitchFamily="34" charset="0"/>
              </a:defRPr>
            </a:lvl1pPr>
          </a:lstStyle>
          <a:p>
            <a:r>
              <a:rPr lang="it-IT" sz="4800" dirty="0">
                <a:solidFill>
                  <a:srgbClr val="7030A0"/>
                </a:solidFill>
              </a:rPr>
              <a:t>Thank you very much! </a:t>
            </a:r>
          </a:p>
        </p:txBody>
      </p:sp>
      <p:pic>
        <p:nvPicPr>
          <p:cNvPr id="4" name="Imagen 3">
            <a:extLst>
              <a:ext uri="{FF2B5EF4-FFF2-40B4-BE49-F238E27FC236}">
                <a16:creationId xmlns:a16="http://schemas.microsoft.com/office/drawing/2014/main" id="{1B35AB1F-7776-C662-180C-4135F642EB06}"/>
              </a:ext>
            </a:extLst>
          </p:cNvPr>
          <p:cNvPicPr>
            <a:picLocks noChangeAspect="1"/>
          </p:cNvPicPr>
          <p:nvPr/>
        </p:nvPicPr>
        <p:blipFill>
          <a:blip r:embed="rId3"/>
          <a:stretch>
            <a:fillRect/>
          </a:stretch>
        </p:blipFill>
        <p:spPr>
          <a:xfrm>
            <a:off x="124641" y="297142"/>
            <a:ext cx="1231499" cy="926672"/>
          </a:xfrm>
          <a:prstGeom prst="rect">
            <a:avLst/>
          </a:prstGeom>
        </p:spPr>
      </p:pic>
      <p:pic>
        <p:nvPicPr>
          <p:cNvPr id="12" name="Imagen 11">
            <a:extLst>
              <a:ext uri="{FF2B5EF4-FFF2-40B4-BE49-F238E27FC236}">
                <a16:creationId xmlns:a16="http://schemas.microsoft.com/office/drawing/2014/main" id="{E15ABA47-78FD-627A-5182-DA88E48D63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1768" y="1081082"/>
            <a:ext cx="5428794" cy="5428794"/>
          </a:xfrm>
          <a:prstGeom prst="rect">
            <a:avLst/>
          </a:prstGeom>
        </p:spPr>
      </p:pic>
      <p:sp>
        <p:nvSpPr>
          <p:cNvPr id="5" name="CuadroTexto 4">
            <a:extLst>
              <a:ext uri="{FF2B5EF4-FFF2-40B4-BE49-F238E27FC236}">
                <a16:creationId xmlns:a16="http://schemas.microsoft.com/office/drawing/2014/main" id="{EB244F1A-D6CE-5DD4-27B4-CA26B70F2FE6}"/>
              </a:ext>
            </a:extLst>
          </p:cNvPr>
          <p:cNvSpPr txBox="1"/>
          <p:nvPr/>
        </p:nvSpPr>
        <p:spPr>
          <a:xfrm>
            <a:off x="1242047" y="250085"/>
            <a:ext cx="11033273" cy="830997"/>
          </a:xfrm>
          <a:prstGeom prst="rect">
            <a:avLst/>
          </a:prstGeom>
          <a:noFill/>
        </p:spPr>
        <p:txBody>
          <a:bodyPr wrap="square">
            <a:spAutoFit/>
          </a:bodyPr>
          <a:lstStyle/>
          <a:p>
            <a:r>
              <a:rPr lang="en-GB" sz="2400" b="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TRANSFORMING EDUCATION THROUGH MENTORING AND ARTIFICIAL INTELLIGENCE:</a:t>
            </a:r>
          </a:p>
          <a:p>
            <a:r>
              <a:rPr lang="en-GB" sz="2400" b="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 FOCUS ON ACHIEVING FUNDAMENTAL RIGHT </a:t>
            </a:r>
            <a:endParaRPr kumimoji="0" lang="pl-PL" sz="2400" b="0" i="0" u="none" strike="noStrike" kern="1200" cap="none" spc="0" normalizeH="0" baseline="0" noProof="0">
              <a:ln>
                <a:noFill/>
              </a:ln>
              <a:solidFill>
                <a:srgbClr val="05587C"/>
              </a:solidFill>
              <a:effectLst/>
              <a:uLnTx/>
              <a:uFillTx/>
              <a:latin typeface="Titillium Bd" panose="00000800000000000000" charset="0"/>
              <a:ea typeface="+mn-ea"/>
              <a:cs typeface="Arial" panose="020B0604020202020204" pitchFamily="34" charset="0"/>
            </a:endParaRPr>
          </a:p>
        </p:txBody>
      </p:sp>
      <p:pic>
        <p:nvPicPr>
          <p:cNvPr id="6" name="Picture 733539811">
            <a:extLst>
              <a:ext uri="{FF2B5EF4-FFF2-40B4-BE49-F238E27FC236}">
                <a16:creationId xmlns:a16="http://schemas.microsoft.com/office/drawing/2014/main" id="{B714D213-DECA-658D-799E-1A379A09CACD}"/>
              </a:ext>
            </a:extLst>
          </p:cNvPr>
          <p:cNvPicPr>
            <a:picLocks noChangeAspect="1"/>
          </p:cNvPicPr>
          <p:nvPr/>
        </p:nvPicPr>
        <p:blipFill>
          <a:blip r:embed="rId5"/>
          <a:srcRect l="6729" t="13018" r="9345" b="12220"/>
          <a:stretch>
            <a:fillRect/>
          </a:stretch>
        </p:blipFill>
        <p:spPr bwMode="auto">
          <a:xfrm>
            <a:off x="2768769" y="4895253"/>
            <a:ext cx="885825" cy="898525"/>
          </a:xfrm>
          <a:prstGeom prst="rect">
            <a:avLst/>
          </a:prstGeom>
        </p:spPr>
      </p:pic>
      <p:pic>
        <p:nvPicPr>
          <p:cNvPr id="2" name="Picture 1452169303">
            <a:extLst>
              <a:ext uri="{FF2B5EF4-FFF2-40B4-BE49-F238E27FC236}">
                <a16:creationId xmlns:a16="http://schemas.microsoft.com/office/drawing/2014/main" id="{60D93D75-FAB0-3CDD-D0F2-D5564E1CB519}"/>
              </a:ext>
            </a:extLst>
          </p:cNvPr>
          <p:cNvPicPr>
            <a:picLocks noChangeAspect="1"/>
          </p:cNvPicPr>
          <p:nvPr/>
        </p:nvPicPr>
        <p:blipFill>
          <a:blip r:embed="rId6"/>
          <a:srcRect l="-210" t="-232" r="-210" b="-232"/>
          <a:stretch>
            <a:fillRect/>
          </a:stretch>
        </p:blipFill>
        <p:spPr bwMode="auto">
          <a:xfrm>
            <a:off x="4425666" y="4968278"/>
            <a:ext cx="988695" cy="901700"/>
          </a:xfrm>
          <a:prstGeom prst="rect">
            <a:avLst/>
          </a:prstGeom>
        </p:spPr>
      </p:pic>
      <p:pic>
        <p:nvPicPr>
          <p:cNvPr id="7" name="Picture 2095346252">
            <a:extLst>
              <a:ext uri="{FF2B5EF4-FFF2-40B4-BE49-F238E27FC236}">
                <a16:creationId xmlns:a16="http://schemas.microsoft.com/office/drawing/2014/main" id="{0A392545-9528-F73B-F592-6ACF75F5353D}"/>
              </a:ext>
            </a:extLst>
          </p:cNvPr>
          <p:cNvPicPr>
            <a:picLocks noChangeAspect="1"/>
          </p:cNvPicPr>
          <p:nvPr/>
        </p:nvPicPr>
        <p:blipFill>
          <a:blip r:embed="rId7"/>
          <a:srcRect l="-71" t="-87" r="-71" b="-87"/>
          <a:stretch>
            <a:fillRect/>
          </a:stretch>
        </p:blipFill>
        <p:spPr bwMode="auto">
          <a:xfrm>
            <a:off x="938236" y="4968278"/>
            <a:ext cx="1108075" cy="899160"/>
          </a:xfrm>
          <a:prstGeom prst="rect">
            <a:avLst/>
          </a:prstGeom>
        </p:spPr>
      </p:pic>
    </p:spTree>
    <p:extLst>
      <p:ext uri="{BB962C8B-B14F-4D97-AF65-F5344CB8AC3E}">
        <p14:creationId xmlns:p14="http://schemas.microsoft.com/office/powerpoint/2010/main" val="118480996"/>
      </p:ext>
    </p:extLst>
  </p:cSld>
  <p:clrMapOvr>
    <a:masterClrMapping/>
  </p:clrMapOvr>
  <mc:AlternateContent xmlns:mc="http://schemas.openxmlformats.org/markup-compatibility/2006" xmlns:p14="http://schemas.microsoft.com/office/powerpoint/2010/main">
    <mc:Choice Requires="p14">
      <p:transition spd="slow" p14:dur="2000" advTm="26515"/>
    </mc:Choice>
    <mc:Fallback xmlns="">
      <p:transition spd="slow" advTm="26515"/>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Prostokąt 14">
            <a:extLst>
              <a:ext uri="{FF2B5EF4-FFF2-40B4-BE49-F238E27FC236}">
                <a16:creationId xmlns:a16="http://schemas.microsoft.com/office/drawing/2014/main" id="{74A0D320-E773-4CCC-9355-1CE1F6EF6289}"/>
              </a:ext>
            </a:extLst>
          </p:cNvPr>
          <p:cNvSpPr/>
          <p:nvPr/>
        </p:nvSpPr>
        <p:spPr>
          <a:xfrm>
            <a:off x="824459" y="232090"/>
            <a:ext cx="11302710" cy="785571"/>
          </a:xfrm>
          <a:prstGeom prst="rect">
            <a:avLst/>
          </a:prstGeom>
        </p:spPr>
        <p:txBody>
          <a:bodyPr>
            <a:noAutofit/>
          </a:bodyPr>
          <a:lstStyle/>
          <a:p>
            <a:r>
              <a:rPr lang="en-GB" sz="2400" b="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TRANSFORMING EDUCATION THROUGH MENTORING AND ARTIFICIAL INTELLIGENCE:</a:t>
            </a:r>
          </a:p>
          <a:p>
            <a:r>
              <a:rPr lang="en-GB" sz="2400" b="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 FOCUS ON ACHIEVING FUNDAMENTAL RIGHT </a:t>
            </a:r>
            <a:endParaRPr kumimoji="0" lang="pl-PL" sz="2400" b="0" i="0" u="none" strike="noStrike" kern="1200" cap="none" spc="0" normalizeH="0" baseline="0" noProof="0">
              <a:ln>
                <a:noFill/>
              </a:ln>
              <a:solidFill>
                <a:srgbClr val="05587C"/>
              </a:solidFill>
              <a:effectLst/>
              <a:uLnTx/>
              <a:uFillTx/>
              <a:latin typeface="Titillium Bd" panose="00000800000000000000" charset="0"/>
              <a:ea typeface="+mn-ea"/>
              <a:cs typeface="Arial" panose="020B0604020202020204" pitchFamily="34" charset="0"/>
            </a:endParaRPr>
          </a:p>
        </p:txBody>
      </p:sp>
      <p:sp>
        <p:nvSpPr>
          <p:cNvPr id="26" name="CuadroTexto 25">
            <a:extLst>
              <a:ext uri="{FF2B5EF4-FFF2-40B4-BE49-F238E27FC236}">
                <a16:creationId xmlns:a16="http://schemas.microsoft.com/office/drawing/2014/main" id="{F1B11E8E-F378-C20A-4546-C0A165FC7745}"/>
              </a:ext>
            </a:extLst>
          </p:cNvPr>
          <p:cNvSpPr txBox="1"/>
          <p:nvPr/>
        </p:nvSpPr>
        <p:spPr>
          <a:xfrm>
            <a:off x="1555337" y="4788938"/>
            <a:ext cx="6133070" cy="463397"/>
          </a:xfrm>
          <a:prstGeom prst="rect">
            <a:avLst/>
          </a:prstGeom>
          <a:noFill/>
        </p:spPr>
        <p:txBody>
          <a:bodyPr wrap="square">
            <a:spAutoFit/>
          </a:bodyPr>
          <a:lstStyle/>
          <a:p>
            <a:pPr algn="just">
              <a:lnSpc>
                <a:spcPct val="150000"/>
              </a:lnSpc>
              <a:spcBef>
                <a:spcPts val="1200"/>
              </a:spcBef>
              <a:spcAft>
                <a:spcPts val="1200"/>
              </a:spcAft>
              <a:defRPr/>
            </a:pPr>
            <a:r>
              <a:rPr lang="es-ES"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a:t>
            </a:r>
            <a:r>
              <a:rPr kumimoji="0" lang="es-ES" sz="1800" b="1" i="0"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s-ES" sz="18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CONCLUSION</a:t>
            </a:r>
            <a:endParaRPr kumimoji="0" lang="es-ES" sz="1800" b="1" i="0" u="none" strike="noStrike" kern="0" cap="none" spc="0" normalizeH="0" baseline="0" noProof="0" dirty="0">
              <a:ln>
                <a:noFill/>
              </a:ln>
              <a:solidFill>
                <a:srgbClr val="FF0000"/>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0" name="CuadroTexto 29">
            <a:extLst>
              <a:ext uri="{FF2B5EF4-FFF2-40B4-BE49-F238E27FC236}">
                <a16:creationId xmlns:a16="http://schemas.microsoft.com/office/drawing/2014/main" id="{2639268A-3D2B-2790-0EC6-C7D0098F4E64}"/>
              </a:ext>
            </a:extLst>
          </p:cNvPr>
          <p:cNvSpPr txBox="1"/>
          <p:nvPr/>
        </p:nvSpPr>
        <p:spPr>
          <a:xfrm>
            <a:off x="88777" y="1073774"/>
            <a:ext cx="6141308" cy="504625"/>
          </a:xfrm>
          <a:prstGeom prst="rect">
            <a:avLst/>
          </a:prstGeom>
          <a:noFill/>
        </p:spPr>
        <p:txBody>
          <a:bodyPr wrap="square">
            <a:spAutoFit/>
          </a:bodyPr>
          <a:lstStyle/>
          <a:p>
            <a:pPr marL="1714500" lvl="3" indent="-342900" algn="just">
              <a:lnSpc>
                <a:spcPct val="150000"/>
              </a:lnSpc>
              <a:spcBef>
                <a:spcPts val="1200"/>
              </a:spcBef>
              <a:spcAft>
                <a:spcPts val="1200"/>
              </a:spcAft>
              <a:buFont typeface="+mj-lt"/>
              <a:buAutoNum type="romanUcPeriod"/>
              <a:defRPr/>
            </a:pPr>
            <a:r>
              <a:rPr kumimoji="0" lang="es-ES" sz="2000" b="1" i="0" u="none" strike="noStrike" kern="0" cap="none" spc="0" normalizeH="0" baseline="0" noProof="0">
                <a:ln>
                  <a:noFill/>
                </a:ln>
                <a:solidFill>
                  <a:schemeClr val="accent3">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INTRODUCTION</a:t>
            </a:r>
            <a:endParaRPr kumimoji="0" lang="es-ES" sz="2000" b="1" i="0" u="none" strike="noStrike" kern="0" cap="none" spc="0" normalizeH="0" baseline="0" noProof="0">
              <a:ln>
                <a:noFill/>
              </a:ln>
              <a:solidFill>
                <a:schemeClr val="accent3">
                  <a:lumMod val="50000"/>
                </a:schemeClr>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2" name="CuadroTexto 31">
            <a:extLst>
              <a:ext uri="{FF2B5EF4-FFF2-40B4-BE49-F238E27FC236}">
                <a16:creationId xmlns:a16="http://schemas.microsoft.com/office/drawing/2014/main" id="{4A3069A7-23F5-B71B-9331-108F610C0B10}"/>
              </a:ext>
            </a:extLst>
          </p:cNvPr>
          <p:cNvSpPr txBox="1"/>
          <p:nvPr/>
        </p:nvSpPr>
        <p:spPr>
          <a:xfrm>
            <a:off x="1469790" y="1659645"/>
            <a:ext cx="10161920" cy="504625"/>
          </a:xfrm>
          <a:prstGeom prst="rect">
            <a:avLst/>
          </a:prstGeom>
          <a:noFill/>
        </p:spPr>
        <p:txBody>
          <a:bodyPr wrap="square">
            <a:spAutoFit/>
          </a:bodyPr>
          <a:lstStyle/>
          <a:p>
            <a:pPr marL="0" marR="0" lvl="0" indent="0" algn="just" defTabSz="914400" rtl="0" eaLnBrk="1" fontAlgn="auto" latinLnBrk="0" hangingPunct="1">
              <a:lnSpc>
                <a:spcPct val="150000"/>
              </a:lnSpc>
              <a:spcBef>
                <a:spcPts val="1200"/>
              </a:spcBef>
              <a:spcAft>
                <a:spcPts val="1200"/>
              </a:spcAft>
              <a:buClrTx/>
              <a:buSzTx/>
              <a:buFontTx/>
              <a:buNone/>
              <a:tabLst/>
              <a:defRPr/>
            </a:pPr>
            <a:r>
              <a:rPr kumimoji="0" lang="es-ES" sz="2000" b="1" i="0" u="none" strike="noStrike" kern="0" cap="none" spc="0" normalizeH="0" baseline="0" noProof="0">
                <a:ln>
                  <a:noFill/>
                </a:ln>
                <a:solidFill>
                  <a:schemeClr val="accent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  THE RIGHT TO EDUCATION: CURRENT</a:t>
            </a:r>
            <a:r>
              <a:rPr kumimoji="0" lang="es-ES" sz="2000" b="1" i="0" u="none" strike="noStrike" kern="0" cap="none" spc="0" normalizeH="0" noProof="0">
                <a:ln>
                  <a:noFill/>
                </a:ln>
                <a:solidFill>
                  <a:schemeClr val="accent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CHALLENGES</a:t>
            </a:r>
            <a:endParaRPr kumimoji="0" lang="es-ES" sz="2000" b="1" i="0" u="none" strike="noStrike" kern="0" cap="none" spc="0" normalizeH="0" baseline="0" noProof="0">
              <a:ln>
                <a:noFill/>
              </a:ln>
              <a:solidFill>
                <a:schemeClr val="accent2"/>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5" name="CuadroTexto 34">
            <a:extLst>
              <a:ext uri="{FF2B5EF4-FFF2-40B4-BE49-F238E27FC236}">
                <a16:creationId xmlns:a16="http://schemas.microsoft.com/office/drawing/2014/main" id="{C00BB82D-3F40-F2A3-0D3A-2DAE9C614F7E}"/>
              </a:ext>
            </a:extLst>
          </p:cNvPr>
          <p:cNvSpPr txBox="1"/>
          <p:nvPr/>
        </p:nvSpPr>
        <p:spPr>
          <a:xfrm>
            <a:off x="1469790" y="2276811"/>
            <a:ext cx="9159740" cy="498663"/>
          </a:xfrm>
          <a:prstGeom prst="rect">
            <a:avLst/>
          </a:prstGeom>
          <a:noFill/>
        </p:spPr>
        <p:txBody>
          <a:bodyPr wrap="square">
            <a:spAutoFit/>
          </a:bodyPr>
          <a:lstStyle/>
          <a:p>
            <a:pPr algn="just">
              <a:lnSpc>
                <a:spcPct val="150000"/>
              </a:lnSpc>
              <a:spcBef>
                <a:spcPts val="1200"/>
              </a:spcBef>
              <a:spcAft>
                <a:spcPts val="1200"/>
              </a:spcAft>
              <a:defRPr/>
            </a:pPr>
            <a:r>
              <a:rPr lang="es-ES" sz="2000" b="1" kern="0">
                <a:solidFill>
                  <a:srgbClr val="00B050"/>
                </a:solidFill>
                <a:latin typeface="Times New Roman" panose="02020603050405020304" pitchFamily="18" charset="0"/>
                <a:cs typeface="Times New Roman" panose="02020603050405020304" pitchFamily="18" charset="0"/>
              </a:rPr>
              <a:t>III. </a:t>
            </a:r>
            <a:r>
              <a:rPr lang="en-GB" sz="2000" b="1" kern="0">
                <a:solidFill>
                  <a:srgbClr val="00B050"/>
                </a:solidFill>
                <a:latin typeface="Times New Roman" panose="02020603050405020304" pitchFamily="18" charset="0"/>
                <a:cs typeface="Times New Roman" panose="02020603050405020304" pitchFamily="18" charset="0"/>
              </a:rPr>
              <a:t>ACADEMIC AND PROFESSIONAL GROWTH THROUGH MENTORSHIP</a:t>
            </a:r>
            <a:endParaRPr lang="es-ES" sz="2000" b="1" kern="0">
              <a:solidFill>
                <a:srgbClr val="00B050"/>
              </a:solidFill>
              <a:latin typeface="Times New Roman" panose="02020603050405020304" pitchFamily="18" charset="0"/>
              <a:cs typeface="Times New Roman" panose="02020603050405020304" pitchFamily="18" charset="0"/>
            </a:endParaRPr>
          </a:p>
        </p:txBody>
      </p:sp>
      <p:sp>
        <p:nvSpPr>
          <p:cNvPr id="37" name="CuadroTexto 36">
            <a:extLst>
              <a:ext uri="{FF2B5EF4-FFF2-40B4-BE49-F238E27FC236}">
                <a16:creationId xmlns:a16="http://schemas.microsoft.com/office/drawing/2014/main" id="{782802DD-DC37-7E6F-E3E2-8DACA0E83D3F}"/>
              </a:ext>
            </a:extLst>
          </p:cNvPr>
          <p:cNvSpPr txBox="1"/>
          <p:nvPr/>
        </p:nvSpPr>
        <p:spPr>
          <a:xfrm>
            <a:off x="88777" y="3704004"/>
            <a:ext cx="11345662" cy="960328"/>
          </a:xfrm>
          <a:prstGeom prst="rect">
            <a:avLst/>
          </a:prstGeom>
          <a:noFill/>
        </p:spPr>
        <p:txBody>
          <a:bodyPr wrap="square">
            <a:spAutoFit/>
          </a:bodyPr>
          <a:lstStyle/>
          <a:p>
            <a:pPr lvl="3" algn="just">
              <a:lnSpc>
                <a:spcPct val="150000"/>
              </a:lnSpc>
              <a:spcBef>
                <a:spcPts val="1200"/>
              </a:spcBef>
              <a:spcAft>
                <a:spcPts val="1200"/>
              </a:spcAft>
              <a:defRPr/>
            </a:pPr>
            <a:r>
              <a:rPr lang="en-GB" sz="2000" b="1" kern="0">
                <a:solidFill>
                  <a:schemeClr val="accent2">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 SYNERGY BETWEEN MENTORSHIP AND ARTIFICIAL INTELLIGENCE IN EDUCATION: A HOLISTIC APPROACH TO STUDENT DEVELOPMENT</a:t>
            </a:r>
            <a:endParaRPr lang="es-ES" sz="2000" b="1" kern="0">
              <a:solidFill>
                <a:schemeClr val="accent2">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9" name="Imagen 38" descr="Un dibujo animado con letras&#10;&#10;Descripción generada automáticamente con confianza baja">
            <a:extLst>
              <a:ext uri="{FF2B5EF4-FFF2-40B4-BE49-F238E27FC236}">
                <a16:creationId xmlns:a16="http://schemas.microsoft.com/office/drawing/2014/main" id="{5F3E5998-46F4-1BF2-2366-8A60BB8CDC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8" y="18938"/>
            <a:ext cx="934927" cy="703007"/>
          </a:xfrm>
          <a:prstGeom prst="rect">
            <a:avLst/>
          </a:prstGeom>
        </p:spPr>
      </p:pic>
      <p:sp>
        <p:nvSpPr>
          <p:cNvPr id="3" name="CuadroTexto 2">
            <a:extLst>
              <a:ext uri="{FF2B5EF4-FFF2-40B4-BE49-F238E27FC236}">
                <a16:creationId xmlns:a16="http://schemas.microsoft.com/office/drawing/2014/main" id="{9E9505B8-1DE4-448B-8BAF-A10F573ECCC3}"/>
              </a:ext>
            </a:extLst>
          </p:cNvPr>
          <p:cNvSpPr txBox="1"/>
          <p:nvPr/>
        </p:nvSpPr>
        <p:spPr>
          <a:xfrm>
            <a:off x="1427480" y="2945575"/>
            <a:ext cx="10161919" cy="707886"/>
          </a:xfrm>
          <a:prstGeom prst="rect">
            <a:avLst/>
          </a:prstGeom>
          <a:noFill/>
        </p:spPr>
        <p:txBody>
          <a:bodyPr wrap="square">
            <a:spAutoFit/>
          </a:bodyPr>
          <a:lstStyle/>
          <a:p>
            <a:r>
              <a:rPr lang="en-GB" sz="2000" b="1" kern="0">
                <a:solidFill>
                  <a:schemeClr val="tx2">
                    <a:lumMod val="60000"/>
                    <a:lumOff val="40000"/>
                  </a:schemeClr>
                </a:solidFill>
                <a:latin typeface="Times New Roman" panose="02020603050405020304" pitchFamily="18" charset="0"/>
                <a:cs typeface="Times New Roman" panose="02020603050405020304" pitchFamily="18" charset="0"/>
              </a:rPr>
              <a:t>IV.   THE INTEGRATION OF ARTIFICIAL INTELLIGENCE IN CONTEMPORARY EDUCATION</a:t>
            </a:r>
            <a:endParaRPr lang="es-ES" sz="2000" b="1" kern="0">
              <a:solidFill>
                <a:schemeClr val="tx2">
                  <a:lumMod val="60000"/>
                  <a:lumOff val="40000"/>
                </a:schemeClr>
              </a:solidFill>
              <a:latin typeface="Times New Roman" panose="02020603050405020304" pitchFamily="18" charset="0"/>
              <a:cs typeface="Times New Roman" panose="02020603050405020304" pitchFamily="18" charset="0"/>
            </a:endParaRPr>
          </a:p>
        </p:txBody>
      </p:sp>
      <p:pic>
        <p:nvPicPr>
          <p:cNvPr id="4" name="Picture 733539811">
            <a:extLst>
              <a:ext uri="{FF2B5EF4-FFF2-40B4-BE49-F238E27FC236}">
                <a16:creationId xmlns:a16="http://schemas.microsoft.com/office/drawing/2014/main" id="{860E5FC8-1727-DF5E-7F28-B9581D14B97A}"/>
              </a:ext>
            </a:extLst>
          </p:cNvPr>
          <p:cNvPicPr>
            <a:picLocks noChangeAspect="1"/>
          </p:cNvPicPr>
          <p:nvPr/>
        </p:nvPicPr>
        <p:blipFill>
          <a:blip r:embed="rId5"/>
          <a:srcRect l="6729" t="13018" r="9345" b="12220"/>
          <a:stretch>
            <a:fillRect/>
          </a:stretch>
        </p:blipFill>
        <p:spPr bwMode="auto">
          <a:xfrm>
            <a:off x="8850998" y="5616549"/>
            <a:ext cx="885825" cy="898525"/>
          </a:xfrm>
          <a:prstGeom prst="rect">
            <a:avLst/>
          </a:prstGeom>
        </p:spPr>
      </p:pic>
      <p:pic>
        <p:nvPicPr>
          <p:cNvPr id="2" name="Picture 1452169303">
            <a:extLst>
              <a:ext uri="{FF2B5EF4-FFF2-40B4-BE49-F238E27FC236}">
                <a16:creationId xmlns:a16="http://schemas.microsoft.com/office/drawing/2014/main" id="{9BEB46C2-9BC6-B1A8-237E-685E11FEC06F}"/>
              </a:ext>
            </a:extLst>
          </p:cNvPr>
          <p:cNvPicPr>
            <a:picLocks noChangeAspect="1"/>
          </p:cNvPicPr>
          <p:nvPr/>
        </p:nvPicPr>
        <p:blipFill>
          <a:blip r:embed="rId6"/>
          <a:srcRect l="-210" t="-232" r="-210" b="-232"/>
          <a:stretch>
            <a:fillRect/>
          </a:stretch>
        </p:blipFill>
        <p:spPr bwMode="auto">
          <a:xfrm>
            <a:off x="10445744" y="5640828"/>
            <a:ext cx="988695" cy="901700"/>
          </a:xfrm>
          <a:prstGeom prst="rect">
            <a:avLst/>
          </a:prstGeom>
        </p:spPr>
      </p:pic>
      <p:pic>
        <p:nvPicPr>
          <p:cNvPr id="5" name="Picture 2095346252">
            <a:extLst>
              <a:ext uri="{FF2B5EF4-FFF2-40B4-BE49-F238E27FC236}">
                <a16:creationId xmlns:a16="http://schemas.microsoft.com/office/drawing/2014/main" id="{6BFCA768-BF11-EFED-CB49-21BF785AAB06}"/>
              </a:ext>
            </a:extLst>
          </p:cNvPr>
          <p:cNvPicPr>
            <a:picLocks noChangeAspect="1"/>
          </p:cNvPicPr>
          <p:nvPr/>
        </p:nvPicPr>
        <p:blipFill>
          <a:blip r:embed="rId7"/>
          <a:srcRect l="-71" t="-87" r="-71" b="-87"/>
          <a:stretch>
            <a:fillRect/>
          </a:stretch>
        </p:blipFill>
        <p:spPr bwMode="auto">
          <a:xfrm>
            <a:off x="7227827" y="5724210"/>
            <a:ext cx="1108075" cy="899160"/>
          </a:xfrm>
          <a:prstGeom prst="rect">
            <a:avLst/>
          </a:prstGeom>
        </p:spPr>
      </p:pic>
    </p:spTree>
    <p:custDataLst>
      <p:tags r:id="rId1"/>
    </p:custDataLst>
    <p:extLst>
      <p:ext uri="{BB962C8B-B14F-4D97-AF65-F5344CB8AC3E}">
        <p14:creationId xmlns:p14="http://schemas.microsoft.com/office/powerpoint/2010/main" val="3613129973"/>
      </p:ext>
    </p:extLst>
  </p:cSld>
  <p:clrMapOvr>
    <a:masterClrMapping/>
  </p:clrMapOvr>
  <mc:AlternateContent xmlns:mc="http://schemas.openxmlformats.org/markup-compatibility/2006" xmlns:p14="http://schemas.microsoft.com/office/powerpoint/2010/main">
    <mc:Choice Requires="p14">
      <p:transition spd="slow" p14:dur="2000" advTm="14769"/>
    </mc:Choice>
    <mc:Fallback xmlns="">
      <p:transition spd="slow" advTm="147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32" grpId="0"/>
      <p:bldP spid="35" grpId="0"/>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DC9DEA8-5321-B0B3-024A-C03FD3C8BA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8350" y="648624"/>
            <a:ext cx="4425553" cy="4425553"/>
          </a:xfrm>
          <a:prstGeom prst="rect">
            <a:avLst/>
          </a:prstGeom>
        </p:spPr>
      </p:pic>
      <p:sp>
        <p:nvSpPr>
          <p:cNvPr id="15" name="Prostokąt 14">
            <a:extLst>
              <a:ext uri="{FF2B5EF4-FFF2-40B4-BE49-F238E27FC236}">
                <a16:creationId xmlns:a16="http://schemas.microsoft.com/office/drawing/2014/main" id="{74A0D320-E773-4CCC-9355-1CE1F6EF6289}"/>
              </a:ext>
            </a:extLst>
          </p:cNvPr>
          <p:cNvSpPr/>
          <p:nvPr/>
        </p:nvSpPr>
        <p:spPr>
          <a:xfrm>
            <a:off x="10548" y="270878"/>
            <a:ext cx="12181452" cy="628298"/>
          </a:xfrm>
          <a:prstGeom prst="rect">
            <a:avLst/>
          </a:prstGeom>
        </p:spPr>
        <p:txBody>
          <a:bodyPr>
            <a:normAutofit/>
          </a:bodyPr>
          <a:lstStyle/>
          <a:p>
            <a:pPr algn="ctr">
              <a:lnSpc>
                <a:spcPct val="90000"/>
              </a:lnSpc>
              <a:spcBef>
                <a:spcPts val="1000"/>
              </a:spcBef>
            </a:pPr>
            <a:endParaRPr lang="pl-PL">
              <a:solidFill>
                <a:srgbClr val="05587C"/>
              </a:solidFill>
              <a:latin typeface="Titillium Bd" panose="00000800000000000000" charset="0"/>
              <a:cs typeface="Arial" panose="020B0604020202020204" pitchFamily="34" charset="0"/>
            </a:endParaRPr>
          </a:p>
        </p:txBody>
      </p:sp>
      <p:sp>
        <p:nvSpPr>
          <p:cNvPr id="3" name="CuadroTexto 2">
            <a:extLst>
              <a:ext uri="{FF2B5EF4-FFF2-40B4-BE49-F238E27FC236}">
                <a16:creationId xmlns:a16="http://schemas.microsoft.com/office/drawing/2014/main" id="{9B2FC999-2A35-F973-9F1F-F35D90DB08DE}"/>
              </a:ext>
            </a:extLst>
          </p:cNvPr>
          <p:cNvSpPr txBox="1"/>
          <p:nvPr/>
        </p:nvSpPr>
        <p:spPr>
          <a:xfrm>
            <a:off x="1315376" y="332621"/>
            <a:ext cx="11033273" cy="830997"/>
          </a:xfrm>
          <a:prstGeom prst="rect">
            <a:avLst/>
          </a:prstGeom>
          <a:noFill/>
        </p:spPr>
        <p:txBody>
          <a:bodyPr wrap="square">
            <a:spAutoFit/>
          </a:bodyPr>
          <a:lstStyle/>
          <a:p>
            <a:r>
              <a:rPr lang="en-GB" sz="2400" b="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TRANSFORMING EDUCATION THROUGH MENTORING AND ARTIFICIAL INTELLIGENCE:</a:t>
            </a:r>
          </a:p>
          <a:p>
            <a:r>
              <a:rPr lang="en-GB" sz="2400" b="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 FOCUS ON ACHIEVING FUNDAMENTAL RIGHT </a:t>
            </a:r>
            <a:endParaRPr kumimoji="0" lang="pl-PL" sz="2400" b="0" i="0" u="none" strike="noStrike" kern="1200" cap="none" spc="0" normalizeH="0" baseline="0" noProof="0">
              <a:ln>
                <a:noFill/>
              </a:ln>
              <a:solidFill>
                <a:srgbClr val="05587C"/>
              </a:solidFill>
              <a:effectLst/>
              <a:uLnTx/>
              <a:uFillTx/>
              <a:latin typeface="Titillium Bd" panose="00000800000000000000" charset="0"/>
              <a:ea typeface="+mn-ea"/>
              <a:cs typeface="Arial" panose="020B0604020202020204" pitchFamily="34" charset="0"/>
            </a:endParaRPr>
          </a:p>
        </p:txBody>
      </p:sp>
      <p:sp>
        <p:nvSpPr>
          <p:cNvPr id="5" name="CuadroTexto 4">
            <a:extLst>
              <a:ext uri="{FF2B5EF4-FFF2-40B4-BE49-F238E27FC236}">
                <a16:creationId xmlns:a16="http://schemas.microsoft.com/office/drawing/2014/main" id="{00C0EBEB-4960-F3DD-14B7-FB3AA3AF6360}"/>
              </a:ext>
            </a:extLst>
          </p:cNvPr>
          <p:cNvSpPr txBox="1"/>
          <p:nvPr/>
        </p:nvSpPr>
        <p:spPr>
          <a:xfrm>
            <a:off x="874656" y="1279199"/>
            <a:ext cx="9245337" cy="504625"/>
          </a:xfrm>
          <a:prstGeom prst="rect">
            <a:avLst/>
          </a:prstGeom>
          <a:noFill/>
        </p:spPr>
        <p:txBody>
          <a:bodyPr wrap="square">
            <a:spAutoFit/>
          </a:bodyPr>
          <a:lstStyle/>
          <a:p>
            <a:pPr marL="342900" lvl="0" indent="-342900" algn="just">
              <a:lnSpc>
                <a:spcPct val="150000"/>
              </a:lnSpc>
              <a:spcBef>
                <a:spcPts val="1200"/>
              </a:spcBef>
              <a:spcAft>
                <a:spcPts val="1200"/>
              </a:spcAft>
              <a:buFont typeface="+mj-lt"/>
              <a:buAutoNum type="romanUcPeriod"/>
            </a:pPr>
            <a:r>
              <a:rPr lang="es-ES" sz="2000" b="1" ker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INTRODUCTION</a:t>
            </a:r>
            <a:endParaRPr lang="es-ES" sz="2000" b="1" kern="0">
              <a:solidFill>
                <a:schemeClr val="accent3">
                  <a:lumMod val="50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3082" name="Picture 10" descr="DESARROLLO TECNOLÓGICO Y EVOLUCIÓN SOCIAL timeline | Timetoast">
            <a:extLst>
              <a:ext uri="{FF2B5EF4-FFF2-40B4-BE49-F238E27FC236}">
                <a16:creationId xmlns:a16="http://schemas.microsoft.com/office/drawing/2014/main" id="{EFFDBE7E-EC6E-7493-23CD-77CC09F4DF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804" y="2264600"/>
            <a:ext cx="3580195" cy="195497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El hombre y la tecnología: del hombre moderno al hombre primitivo |  KubernÉtica">
            <a:extLst>
              <a:ext uri="{FF2B5EF4-FFF2-40B4-BE49-F238E27FC236}">
                <a16:creationId xmlns:a16="http://schemas.microsoft.com/office/drawing/2014/main" id="{3C8C963A-1383-83BF-DF97-BFA8E2FDFB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8676" y="4743823"/>
            <a:ext cx="5305425"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descr="Un dibujo animado con letras&#10;&#10;Descripción generada automáticamente con confianza baja">
            <a:extLst>
              <a:ext uri="{FF2B5EF4-FFF2-40B4-BE49-F238E27FC236}">
                <a16:creationId xmlns:a16="http://schemas.microsoft.com/office/drawing/2014/main" id="{0C3BC709-4B0E-30F3-E18F-1290D01D9E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7776"/>
            <a:ext cx="1248602" cy="938872"/>
          </a:xfrm>
          <a:prstGeom prst="rect">
            <a:avLst/>
          </a:prstGeom>
        </p:spPr>
      </p:pic>
      <p:pic>
        <p:nvPicPr>
          <p:cNvPr id="2" name="Picture 733539811">
            <a:extLst>
              <a:ext uri="{FF2B5EF4-FFF2-40B4-BE49-F238E27FC236}">
                <a16:creationId xmlns:a16="http://schemas.microsoft.com/office/drawing/2014/main" id="{CE9D45F4-32F5-8B3C-F9A5-CD8B5C4A878F}"/>
              </a:ext>
            </a:extLst>
          </p:cNvPr>
          <p:cNvPicPr>
            <a:picLocks noChangeAspect="1"/>
          </p:cNvPicPr>
          <p:nvPr/>
        </p:nvPicPr>
        <p:blipFill>
          <a:blip r:embed="rId7"/>
          <a:srcRect l="6729" t="13018" r="9345" b="12220"/>
          <a:stretch>
            <a:fillRect/>
          </a:stretch>
        </p:blipFill>
        <p:spPr bwMode="auto">
          <a:xfrm>
            <a:off x="9021569" y="5607741"/>
            <a:ext cx="885825" cy="898525"/>
          </a:xfrm>
          <a:prstGeom prst="rect">
            <a:avLst/>
          </a:prstGeom>
        </p:spPr>
      </p:pic>
      <p:sp>
        <p:nvSpPr>
          <p:cNvPr id="6" name="CuadroTexto 5">
            <a:extLst>
              <a:ext uri="{FF2B5EF4-FFF2-40B4-BE49-F238E27FC236}">
                <a16:creationId xmlns:a16="http://schemas.microsoft.com/office/drawing/2014/main" id="{759D9F4C-4F00-8D97-01EC-D085706A0EFC}"/>
              </a:ext>
            </a:extLst>
          </p:cNvPr>
          <p:cNvSpPr txBox="1"/>
          <p:nvPr/>
        </p:nvSpPr>
        <p:spPr>
          <a:xfrm>
            <a:off x="8007926" y="4857787"/>
            <a:ext cx="4657217" cy="504625"/>
          </a:xfrm>
          <a:prstGeom prst="rect">
            <a:avLst/>
          </a:prstGeom>
          <a:noFill/>
        </p:spPr>
        <p:txBody>
          <a:bodyPr wrap="square">
            <a:spAutoFit/>
          </a:bodyPr>
          <a:lstStyle/>
          <a:p>
            <a:pPr algn="just">
              <a:lnSpc>
                <a:spcPct val="150000"/>
              </a:lnSpc>
              <a:spcBef>
                <a:spcPts val="1200"/>
              </a:spcBef>
              <a:spcAft>
                <a:spcPts val="1200"/>
              </a:spcAft>
              <a:defRPr/>
            </a:pPr>
            <a:r>
              <a:rPr lang="es-ES" sz="2000" b="1" kern="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INHUMAN INTELLIGENCE</a:t>
            </a:r>
            <a:endParaRPr kumimoji="0" lang="es-ES" sz="2000" b="1" i="0" u="none" strike="noStrike" kern="0" cap="none" spc="0" normalizeH="0" baseline="0" noProof="0" dirty="0">
              <a:ln>
                <a:noFill/>
              </a:ln>
              <a:solidFill>
                <a:srgbClr val="00B050"/>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7" name="Picture 1452169303">
            <a:extLst>
              <a:ext uri="{FF2B5EF4-FFF2-40B4-BE49-F238E27FC236}">
                <a16:creationId xmlns:a16="http://schemas.microsoft.com/office/drawing/2014/main" id="{F9C403DF-003F-0C44-7A70-3AD0EC9B71DA}"/>
              </a:ext>
            </a:extLst>
          </p:cNvPr>
          <p:cNvPicPr>
            <a:picLocks noChangeAspect="1"/>
          </p:cNvPicPr>
          <p:nvPr/>
        </p:nvPicPr>
        <p:blipFill>
          <a:blip r:embed="rId8"/>
          <a:srcRect l="-210" t="-232" r="-210" b="-232"/>
          <a:stretch>
            <a:fillRect/>
          </a:stretch>
        </p:blipFill>
        <p:spPr bwMode="auto">
          <a:xfrm>
            <a:off x="10405933" y="5604566"/>
            <a:ext cx="988695" cy="901700"/>
          </a:xfrm>
          <a:prstGeom prst="rect">
            <a:avLst/>
          </a:prstGeom>
        </p:spPr>
      </p:pic>
      <p:pic>
        <p:nvPicPr>
          <p:cNvPr id="8" name="Picture 2095346252">
            <a:extLst>
              <a:ext uri="{FF2B5EF4-FFF2-40B4-BE49-F238E27FC236}">
                <a16:creationId xmlns:a16="http://schemas.microsoft.com/office/drawing/2014/main" id="{D9A9D42F-EBBF-5358-4FE2-A998162B604C}"/>
              </a:ext>
            </a:extLst>
          </p:cNvPr>
          <p:cNvPicPr>
            <a:picLocks noChangeAspect="1"/>
          </p:cNvPicPr>
          <p:nvPr/>
        </p:nvPicPr>
        <p:blipFill>
          <a:blip r:embed="rId9"/>
          <a:srcRect l="-71" t="-87" r="-71" b="-87"/>
          <a:stretch>
            <a:fillRect/>
          </a:stretch>
        </p:blipFill>
        <p:spPr bwMode="auto">
          <a:xfrm>
            <a:off x="7414955" y="5655016"/>
            <a:ext cx="1108075" cy="899160"/>
          </a:xfrm>
          <a:prstGeom prst="rect">
            <a:avLst/>
          </a:prstGeom>
        </p:spPr>
      </p:pic>
    </p:spTree>
    <p:extLst>
      <p:ext uri="{BB962C8B-B14F-4D97-AF65-F5344CB8AC3E}">
        <p14:creationId xmlns:p14="http://schemas.microsoft.com/office/powerpoint/2010/main" val="957354269"/>
      </p:ext>
    </p:extLst>
  </p:cSld>
  <p:clrMapOvr>
    <a:masterClrMapping/>
  </p:clrMapOvr>
  <mc:AlternateContent xmlns:mc="http://schemas.openxmlformats.org/markup-compatibility/2006" xmlns:p14="http://schemas.microsoft.com/office/powerpoint/2010/main">
    <mc:Choice Requires="p14">
      <p:transition spd="slow" p14:dur="2000" advTm="112909"/>
    </mc:Choice>
    <mc:Fallback xmlns="">
      <p:transition spd="slow" advTm="1129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Prostokąt 14">
            <a:extLst>
              <a:ext uri="{FF2B5EF4-FFF2-40B4-BE49-F238E27FC236}">
                <a16:creationId xmlns:a16="http://schemas.microsoft.com/office/drawing/2014/main" id="{74A0D320-E773-4CCC-9355-1CE1F6EF6289}"/>
              </a:ext>
            </a:extLst>
          </p:cNvPr>
          <p:cNvSpPr/>
          <p:nvPr/>
        </p:nvSpPr>
        <p:spPr>
          <a:xfrm>
            <a:off x="10548" y="270878"/>
            <a:ext cx="12181452" cy="628298"/>
          </a:xfrm>
          <a:prstGeom prst="rect">
            <a:avLst/>
          </a:prstGeom>
        </p:spPr>
        <p:txBody>
          <a:bodyPr>
            <a:normAutofit/>
          </a:bodyPr>
          <a:lstStyle/>
          <a:p>
            <a:pPr algn="ctr">
              <a:lnSpc>
                <a:spcPct val="90000"/>
              </a:lnSpc>
              <a:spcBef>
                <a:spcPts val="1000"/>
              </a:spcBef>
            </a:pPr>
            <a:endParaRPr lang="pl-PL">
              <a:solidFill>
                <a:srgbClr val="05587C"/>
              </a:solidFill>
              <a:latin typeface="Titillium Bd" panose="00000800000000000000" charset="0"/>
              <a:cs typeface="Arial" panose="020B0604020202020204" pitchFamily="34" charset="0"/>
            </a:endParaRPr>
          </a:p>
        </p:txBody>
      </p:sp>
      <p:sp>
        <p:nvSpPr>
          <p:cNvPr id="5" name="CuadroTexto 4">
            <a:extLst>
              <a:ext uri="{FF2B5EF4-FFF2-40B4-BE49-F238E27FC236}">
                <a16:creationId xmlns:a16="http://schemas.microsoft.com/office/drawing/2014/main" id="{00C0EBEB-4960-F3DD-14B7-FB3AA3AF6360}"/>
              </a:ext>
            </a:extLst>
          </p:cNvPr>
          <p:cNvSpPr txBox="1"/>
          <p:nvPr/>
        </p:nvSpPr>
        <p:spPr>
          <a:xfrm>
            <a:off x="659759" y="1107456"/>
            <a:ext cx="9245337" cy="498663"/>
          </a:xfrm>
          <a:prstGeom prst="rect">
            <a:avLst/>
          </a:prstGeom>
          <a:noFill/>
        </p:spPr>
        <p:txBody>
          <a:bodyPr wrap="square">
            <a:spAutoFit/>
          </a:bodyPr>
          <a:lstStyle/>
          <a:p>
            <a:pPr algn="just">
              <a:lnSpc>
                <a:spcPct val="150000"/>
              </a:lnSpc>
              <a:spcBef>
                <a:spcPts val="1200"/>
              </a:spcBef>
              <a:spcAft>
                <a:spcPts val="1200"/>
              </a:spcAft>
              <a:defRPr/>
            </a:pPr>
            <a:r>
              <a:rPr lang="es-ES" sz="2000" b="1" kern="0">
                <a:solidFill>
                  <a:schemeClr val="accent2"/>
                </a:solidFill>
                <a:latin typeface="Times New Roman" panose="02020603050405020304" pitchFamily="18" charset="0"/>
                <a:cs typeface="Times New Roman" panose="02020603050405020304" pitchFamily="18" charset="0"/>
              </a:rPr>
              <a:t>II. THE RIGHT TO EDUCATION: CURRENT CHALLENGES</a:t>
            </a:r>
          </a:p>
        </p:txBody>
      </p:sp>
      <p:pic>
        <p:nvPicPr>
          <p:cNvPr id="7" name="Imagen 6" descr="Un dibujo de un perro&#10;&#10;Descripción generada automáticamente con confianza media">
            <a:extLst>
              <a:ext uri="{FF2B5EF4-FFF2-40B4-BE49-F238E27FC236}">
                <a16:creationId xmlns:a16="http://schemas.microsoft.com/office/drawing/2014/main" id="{A627ECB1-07C4-EF04-DD4A-A2FA4906F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7716" y="2519609"/>
            <a:ext cx="2998733" cy="2623891"/>
          </a:xfrm>
          <a:prstGeom prst="rect">
            <a:avLst/>
          </a:prstGeom>
        </p:spPr>
      </p:pic>
      <p:pic>
        <p:nvPicPr>
          <p:cNvPr id="2" name="Imagen 1">
            <a:extLst>
              <a:ext uri="{FF2B5EF4-FFF2-40B4-BE49-F238E27FC236}">
                <a16:creationId xmlns:a16="http://schemas.microsoft.com/office/drawing/2014/main" id="{6C0C6F53-EA50-0F1A-5A36-3C6C95B9DD95}"/>
              </a:ext>
            </a:extLst>
          </p:cNvPr>
          <p:cNvPicPr>
            <a:picLocks noChangeAspect="1"/>
          </p:cNvPicPr>
          <p:nvPr/>
        </p:nvPicPr>
        <p:blipFill>
          <a:blip r:embed="rId4"/>
          <a:stretch>
            <a:fillRect/>
          </a:stretch>
        </p:blipFill>
        <p:spPr>
          <a:xfrm>
            <a:off x="10548" y="0"/>
            <a:ext cx="1231499" cy="926672"/>
          </a:xfrm>
          <a:prstGeom prst="rect">
            <a:avLst/>
          </a:prstGeom>
        </p:spPr>
      </p:pic>
      <p:pic>
        <p:nvPicPr>
          <p:cNvPr id="12" name="Imagen 11" descr="Diagrama&#10;&#10;Descripción generada automáticamente">
            <a:extLst>
              <a:ext uri="{FF2B5EF4-FFF2-40B4-BE49-F238E27FC236}">
                <a16:creationId xmlns:a16="http://schemas.microsoft.com/office/drawing/2014/main" id="{85209EDE-29B2-E173-7426-E4F64E8253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7409" y="2324987"/>
            <a:ext cx="3047999" cy="2133599"/>
          </a:xfrm>
          <a:prstGeom prst="rect">
            <a:avLst/>
          </a:prstGeom>
        </p:spPr>
      </p:pic>
      <p:sp>
        <p:nvSpPr>
          <p:cNvPr id="4" name="Prostokąt 14">
            <a:extLst>
              <a:ext uri="{FF2B5EF4-FFF2-40B4-BE49-F238E27FC236}">
                <a16:creationId xmlns:a16="http://schemas.microsoft.com/office/drawing/2014/main" id="{FD52B2CF-5BB1-47AC-D27A-F345700600FF}"/>
              </a:ext>
            </a:extLst>
          </p:cNvPr>
          <p:cNvSpPr/>
          <p:nvPr/>
        </p:nvSpPr>
        <p:spPr>
          <a:xfrm>
            <a:off x="1242047" y="227281"/>
            <a:ext cx="11302710" cy="785571"/>
          </a:xfrm>
          <a:prstGeom prst="rect">
            <a:avLst/>
          </a:prstGeom>
        </p:spPr>
        <p:txBody>
          <a:bodyPr>
            <a:noAutofit/>
          </a:bodyPr>
          <a:lstStyle/>
          <a:p>
            <a:r>
              <a:rPr lang="en-GB" sz="2400" b="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TRANSFORMING EDUCATION THROUGH MENTORING AND ARTIFICIAL INTELLIGENCE:</a:t>
            </a:r>
          </a:p>
          <a:p>
            <a:r>
              <a:rPr lang="en-GB" sz="2400" b="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 FOCUS ON ACHIEVING FUNDAMENTAL RIGHT </a:t>
            </a:r>
            <a:endParaRPr kumimoji="0" lang="pl-PL" sz="2400" b="0" i="0" u="none" strike="noStrike" kern="1200" cap="none" spc="0" normalizeH="0" baseline="0" noProof="0">
              <a:ln>
                <a:noFill/>
              </a:ln>
              <a:solidFill>
                <a:srgbClr val="05587C"/>
              </a:solidFill>
              <a:effectLst/>
              <a:uLnTx/>
              <a:uFillTx/>
              <a:latin typeface="Titillium Bd" panose="00000800000000000000" charset="0"/>
              <a:ea typeface="+mn-ea"/>
              <a:cs typeface="Arial" panose="020B0604020202020204" pitchFamily="34" charset="0"/>
            </a:endParaRPr>
          </a:p>
        </p:txBody>
      </p:sp>
      <p:pic>
        <p:nvPicPr>
          <p:cNvPr id="6" name="Picture 733539811">
            <a:extLst>
              <a:ext uri="{FF2B5EF4-FFF2-40B4-BE49-F238E27FC236}">
                <a16:creationId xmlns:a16="http://schemas.microsoft.com/office/drawing/2014/main" id="{FCF00A27-AA51-0F61-9437-B785D1B24C62}"/>
              </a:ext>
            </a:extLst>
          </p:cNvPr>
          <p:cNvPicPr>
            <a:picLocks noChangeAspect="1"/>
          </p:cNvPicPr>
          <p:nvPr/>
        </p:nvPicPr>
        <p:blipFill>
          <a:blip r:embed="rId6"/>
          <a:srcRect l="6729" t="13018" r="9345" b="12220"/>
          <a:stretch>
            <a:fillRect/>
          </a:stretch>
        </p:blipFill>
        <p:spPr bwMode="auto">
          <a:xfrm>
            <a:off x="9567575" y="5623534"/>
            <a:ext cx="885825" cy="898525"/>
          </a:xfrm>
          <a:prstGeom prst="rect">
            <a:avLst/>
          </a:prstGeom>
        </p:spPr>
      </p:pic>
      <p:pic>
        <p:nvPicPr>
          <p:cNvPr id="3" name="Picture 1452169303">
            <a:extLst>
              <a:ext uri="{FF2B5EF4-FFF2-40B4-BE49-F238E27FC236}">
                <a16:creationId xmlns:a16="http://schemas.microsoft.com/office/drawing/2014/main" id="{42C88435-1CD1-EDB1-BDFC-9F404ED781C0}"/>
              </a:ext>
            </a:extLst>
          </p:cNvPr>
          <p:cNvPicPr>
            <a:picLocks noChangeAspect="1"/>
          </p:cNvPicPr>
          <p:nvPr/>
        </p:nvPicPr>
        <p:blipFill>
          <a:blip r:embed="rId7"/>
          <a:srcRect l="-210" t="-232" r="-210" b="-232"/>
          <a:stretch>
            <a:fillRect/>
          </a:stretch>
        </p:blipFill>
        <p:spPr bwMode="auto">
          <a:xfrm>
            <a:off x="10687921" y="5623534"/>
            <a:ext cx="988695" cy="901700"/>
          </a:xfrm>
          <a:prstGeom prst="rect">
            <a:avLst/>
          </a:prstGeom>
        </p:spPr>
      </p:pic>
      <p:pic>
        <p:nvPicPr>
          <p:cNvPr id="8" name="Picture 2095346252">
            <a:extLst>
              <a:ext uri="{FF2B5EF4-FFF2-40B4-BE49-F238E27FC236}">
                <a16:creationId xmlns:a16="http://schemas.microsoft.com/office/drawing/2014/main" id="{28FAA31E-7A9A-6597-2FC4-8FB4416A846E}"/>
              </a:ext>
            </a:extLst>
          </p:cNvPr>
          <p:cNvPicPr>
            <a:picLocks noChangeAspect="1"/>
          </p:cNvPicPr>
          <p:nvPr/>
        </p:nvPicPr>
        <p:blipFill>
          <a:blip r:embed="rId8"/>
          <a:srcRect l="-71" t="-87" r="-71" b="-87"/>
          <a:stretch>
            <a:fillRect/>
          </a:stretch>
        </p:blipFill>
        <p:spPr bwMode="auto">
          <a:xfrm>
            <a:off x="8064646" y="5623534"/>
            <a:ext cx="1108075" cy="899160"/>
          </a:xfrm>
          <a:prstGeom prst="rect">
            <a:avLst/>
          </a:prstGeom>
        </p:spPr>
      </p:pic>
    </p:spTree>
    <p:extLst>
      <p:ext uri="{BB962C8B-B14F-4D97-AF65-F5344CB8AC3E}">
        <p14:creationId xmlns:p14="http://schemas.microsoft.com/office/powerpoint/2010/main" val="3982129550"/>
      </p:ext>
    </p:extLst>
  </p:cSld>
  <p:clrMapOvr>
    <a:masterClrMapping/>
  </p:clrMapOvr>
  <mc:AlternateContent xmlns:mc="http://schemas.openxmlformats.org/markup-compatibility/2006" xmlns:p14="http://schemas.microsoft.com/office/powerpoint/2010/main">
    <mc:Choice Requires="p14">
      <p:transition spd="slow" p14:dur="2000" advTm="82917"/>
    </mc:Choice>
    <mc:Fallback xmlns="">
      <p:transition spd="slow" advTm="82917"/>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Prostokąt 14">
            <a:extLst>
              <a:ext uri="{FF2B5EF4-FFF2-40B4-BE49-F238E27FC236}">
                <a16:creationId xmlns:a16="http://schemas.microsoft.com/office/drawing/2014/main" id="{74A0D320-E773-4CCC-9355-1CE1F6EF6289}"/>
              </a:ext>
            </a:extLst>
          </p:cNvPr>
          <p:cNvSpPr/>
          <p:nvPr/>
        </p:nvSpPr>
        <p:spPr>
          <a:xfrm>
            <a:off x="10548" y="270878"/>
            <a:ext cx="12181452" cy="628298"/>
          </a:xfrm>
          <a:prstGeom prst="rect">
            <a:avLst/>
          </a:prstGeom>
        </p:spPr>
        <p:txBody>
          <a:bodyPr>
            <a:normAutofit/>
          </a:bodyPr>
          <a:lstStyle/>
          <a:p>
            <a:pPr algn="ctr">
              <a:lnSpc>
                <a:spcPct val="90000"/>
              </a:lnSpc>
              <a:spcBef>
                <a:spcPts val="1000"/>
              </a:spcBef>
            </a:pPr>
            <a:endParaRPr lang="pl-PL">
              <a:solidFill>
                <a:srgbClr val="05587C"/>
              </a:solidFill>
              <a:latin typeface="Titillium Bd" panose="00000800000000000000" charset="0"/>
              <a:cs typeface="Arial" panose="020B0604020202020204" pitchFamily="34" charset="0"/>
            </a:endParaRPr>
          </a:p>
        </p:txBody>
      </p:sp>
      <p:pic>
        <p:nvPicPr>
          <p:cNvPr id="2" name="Imagen 1">
            <a:extLst>
              <a:ext uri="{FF2B5EF4-FFF2-40B4-BE49-F238E27FC236}">
                <a16:creationId xmlns:a16="http://schemas.microsoft.com/office/drawing/2014/main" id="{6C0C6F53-EA50-0F1A-5A36-3C6C95B9DD95}"/>
              </a:ext>
            </a:extLst>
          </p:cNvPr>
          <p:cNvPicPr>
            <a:picLocks noChangeAspect="1"/>
          </p:cNvPicPr>
          <p:nvPr/>
        </p:nvPicPr>
        <p:blipFill>
          <a:blip r:embed="rId3"/>
          <a:stretch>
            <a:fillRect/>
          </a:stretch>
        </p:blipFill>
        <p:spPr>
          <a:xfrm>
            <a:off x="10548" y="0"/>
            <a:ext cx="1231499" cy="926672"/>
          </a:xfrm>
          <a:prstGeom prst="rect">
            <a:avLst/>
          </a:prstGeom>
        </p:spPr>
      </p:pic>
      <p:pic>
        <p:nvPicPr>
          <p:cNvPr id="6" name="Imagen 5" descr="Imagen que contiene libro, texto, hombre, grupo&#10;&#10;Descripción generada automáticamente">
            <a:extLst>
              <a:ext uri="{FF2B5EF4-FFF2-40B4-BE49-F238E27FC236}">
                <a16:creationId xmlns:a16="http://schemas.microsoft.com/office/drawing/2014/main" id="{5DDBF989-BFD8-B910-5B6A-79788E3F88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4069" y="2103929"/>
            <a:ext cx="4095750" cy="3238500"/>
          </a:xfrm>
          <a:prstGeom prst="rect">
            <a:avLst/>
          </a:prstGeom>
        </p:spPr>
      </p:pic>
      <p:sp>
        <p:nvSpPr>
          <p:cNvPr id="7" name="CuadroTexto 6">
            <a:extLst>
              <a:ext uri="{FF2B5EF4-FFF2-40B4-BE49-F238E27FC236}">
                <a16:creationId xmlns:a16="http://schemas.microsoft.com/office/drawing/2014/main" id="{524ED435-BEC1-B514-8DB1-689D6B02B480}"/>
              </a:ext>
            </a:extLst>
          </p:cNvPr>
          <p:cNvSpPr txBox="1"/>
          <p:nvPr/>
        </p:nvSpPr>
        <p:spPr>
          <a:xfrm>
            <a:off x="1315376" y="332621"/>
            <a:ext cx="11033273" cy="830997"/>
          </a:xfrm>
          <a:prstGeom prst="rect">
            <a:avLst/>
          </a:prstGeom>
          <a:noFill/>
        </p:spPr>
        <p:txBody>
          <a:bodyPr wrap="square">
            <a:spAutoFit/>
          </a:bodyPr>
          <a:lstStyle/>
          <a:p>
            <a:r>
              <a:rPr lang="en-GB" sz="2400" b="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TRANSFORMING EDUCATION THROUGH MENTORING AND ARTIFICIAL INTELLIGENCE:</a:t>
            </a:r>
          </a:p>
          <a:p>
            <a:r>
              <a:rPr lang="en-GB" sz="2400" b="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 FOCUS ON ACHIEVING FUNDAMENTAL RIGHT </a:t>
            </a:r>
            <a:endParaRPr kumimoji="0" lang="pl-PL" sz="2400" b="0" i="0" u="none" strike="noStrike" kern="1200" cap="none" spc="0" normalizeH="0" baseline="0" noProof="0">
              <a:ln>
                <a:noFill/>
              </a:ln>
              <a:solidFill>
                <a:srgbClr val="05587C"/>
              </a:solidFill>
              <a:effectLst/>
              <a:uLnTx/>
              <a:uFillTx/>
              <a:latin typeface="Titillium Bd" panose="00000800000000000000" charset="0"/>
              <a:ea typeface="+mn-ea"/>
              <a:cs typeface="Arial" panose="020B0604020202020204" pitchFamily="34" charset="0"/>
            </a:endParaRPr>
          </a:p>
        </p:txBody>
      </p:sp>
      <p:sp>
        <p:nvSpPr>
          <p:cNvPr id="9" name="CuadroTexto 8">
            <a:extLst>
              <a:ext uri="{FF2B5EF4-FFF2-40B4-BE49-F238E27FC236}">
                <a16:creationId xmlns:a16="http://schemas.microsoft.com/office/drawing/2014/main" id="{23FEED0B-F957-A479-FA76-AAA52EEFE370}"/>
              </a:ext>
            </a:extLst>
          </p:cNvPr>
          <p:cNvSpPr txBox="1"/>
          <p:nvPr/>
        </p:nvSpPr>
        <p:spPr>
          <a:xfrm>
            <a:off x="966390" y="1266239"/>
            <a:ext cx="9245337" cy="498663"/>
          </a:xfrm>
          <a:prstGeom prst="rect">
            <a:avLst/>
          </a:prstGeom>
          <a:noFill/>
        </p:spPr>
        <p:txBody>
          <a:bodyPr wrap="square">
            <a:spAutoFit/>
          </a:bodyPr>
          <a:lstStyle/>
          <a:p>
            <a:pPr algn="just">
              <a:lnSpc>
                <a:spcPct val="150000"/>
              </a:lnSpc>
              <a:spcBef>
                <a:spcPts val="1200"/>
              </a:spcBef>
              <a:spcAft>
                <a:spcPts val="1200"/>
              </a:spcAft>
              <a:defRPr/>
            </a:pPr>
            <a:r>
              <a:rPr lang="es-ES" sz="2000" b="1" kern="0">
                <a:solidFill>
                  <a:schemeClr val="accent2"/>
                </a:solidFill>
                <a:latin typeface="Times New Roman" panose="02020603050405020304" pitchFamily="18" charset="0"/>
                <a:cs typeface="Times New Roman" panose="02020603050405020304" pitchFamily="18" charset="0"/>
              </a:rPr>
              <a:t>II. THE RIGHT TO EDUCATION: CURRENT CHALLENGES</a:t>
            </a:r>
          </a:p>
        </p:txBody>
      </p:sp>
      <p:pic>
        <p:nvPicPr>
          <p:cNvPr id="10" name="Picture 733539811">
            <a:extLst>
              <a:ext uri="{FF2B5EF4-FFF2-40B4-BE49-F238E27FC236}">
                <a16:creationId xmlns:a16="http://schemas.microsoft.com/office/drawing/2014/main" id="{3AF4279B-2034-81FE-9D50-8449D9723876}"/>
              </a:ext>
            </a:extLst>
          </p:cNvPr>
          <p:cNvPicPr>
            <a:picLocks noChangeAspect="1"/>
          </p:cNvPicPr>
          <p:nvPr/>
        </p:nvPicPr>
        <p:blipFill>
          <a:blip r:embed="rId5"/>
          <a:srcRect l="6729" t="13018" r="9345" b="12220"/>
          <a:stretch>
            <a:fillRect/>
          </a:stretch>
        </p:blipFill>
        <p:spPr bwMode="auto">
          <a:xfrm>
            <a:off x="9325902" y="5591761"/>
            <a:ext cx="885825" cy="898525"/>
          </a:xfrm>
          <a:prstGeom prst="rect">
            <a:avLst/>
          </a:prstGeom>
        </p:spPr>
      </p:pic>
      <p:pic>
        <p:nvPicPr>
          <p:cNvPr id="3" name="Picture 1452169303">
            <a:extLst>
              <a:ext uri="{FF2B5EF4-FFF2-40B4-BE49-F238E27FC236}">
                <a16:creationId xmlns:a16="http://schemas.microsoft.com/office/drawing/2014/main" id="{4E14B9D7-5502-3CDF-D0B1-0DEB37D959E4}"/>
              </a:ext>
            </a:extLst>
          </p:cNvPr>
          <p:cNvPicPr>
            <a:picLocks noChangeAspect="1"/>
          </p:cNvPicPr>
          <p:nvPr/>
        </p:nvPicPr>
        <p:blipFill>
          <a:blip r:embed="rId6"/>
          <a:srcRect l="-210" t="-232" r="-210" b="-232"/>
          <a:stretch>
            <a:fillRect/>
          </a:stretch>
        </p:blipFill>
        <p:spPr bwMode="auto">
          <a:xfrm>
            <a:off x="10750266" y="5588586"/>
            <a:ext cx="988695" cy="901700"/>
          </a:xfrm>
          <a:prstGeom prst="rect">
            <a:avLst/>
          </a:prstGeom>
        </p:spPr>
      </p:pic>
      <p:pic>
        <p:nvPicPr>
          <p:cNvPr id="4" name="Picture 2095346252">
            <a:extLst>
              <a:ext uri="{FF2B5EF4-FFF2-40B4-BE49-F238E27FC236}">
                <a16:creationId xmlns:a16="http://schemas.microsoft.com/office/drawing/2014/main" id="{2BC936CC-B60F-B478-9DB2-DB9C211E66BB}"/>
              </a:ext>
            </a:extLst>
          </p:cNvPr>
          <p:cNvPicPr>
            <a:picLocks noChangeAspect="1"/>
          </p:cNvPicPr>
          <p:nvPr/>
        </p:nvPicPr>
        <p:blipFill>
          <a:blip r:embed="rId7"/>
          <a:srcRect l="-71" t="-87" r="-71" b="-87"/>
          <a:stretch>
            <a:fillRect/>
          </a:stretch>
        </p:blipFill>
        <p:spPr bwMode="auto">
          <a:xfrm>
            <a:off x="7593591" y="5588586"/>
            <a:ext cx="1108075" cy="899160"/>
          </a:xfrm>
          <a:prstGeom prst="rect">
            <a:avLst/>
          </a:prstGeom>
        </p:spPr>
      </p:pic>
    </p:spTree>
    <p:extLst>
      <p:ext uri="{BB962C8B-B14F-4D97-AF65-F5344CB8AC3E}">
        <p14:creationId xmlns:p14="http://schemas.microsoft.com/office/powerpoint/2010/main" val="3599085789"/>
      </p:ext>
    </p:extLst>
  </p:cSld>
  <p:clrMapOvr>
    <a:masterClrMapping/>
  </p:clrMapOvr>
  <mc:AlternateContent xmlns:mc="http://schemas.openxmlformats.org/markup-compatibility/2006" xmlns:p14="http://schemas.microsoft.com/office/powerpoint/2010/main">
    <mc:Choice Requires="p14">
      <p:transition spd="slow" p14:dur="2000" advTm="119933"/>
    </mc:Choice>
    <mc:Fallback xmlns="">
      <p:transition spd="slow" advTm="119933"/>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Prostokąt 14">
            <a:extLst>
              <a:ext uri="{FF2B5EF4-FFF2-40B4-BE49-F238E27FC236}">
                <a16:creationId xmlns:a16="http://schemas.microsoft.com/office/drawing/2014/main" id="{74A0D320-E773-4CCC-9355-1CE1F6EF6289}"/>
              </a:ext>
            </a:extLst>
          </p:cNvPr>
          <p:cNvSpPr/>
          <p:nvPr/>
        </p:nvSpPr>
        <p:spPr>
          <a:xfrm>
            <a:off x="10548" y="270878"/>
            <a:ext cx="12181452" cy="628298"/>
          </a:xfrm>
          <a:prstGeom prst="rect">
            <a:avLst/>
          </a:prstGeom>
        </p:spPr>
        <p:txBody>
          <a:bodyPr>
            <a:normAutofit/>
          </a:bodyPr>
          <a:lstStyle/>
          <a:p>
            <a:pPr algn="ctr">
              <a:lnSpc>
                <a:spcPct val="90000"/>
              </a:lnSpc>
              <a:spcBef>
                <a:spcPts val="1000"/>
              </a:spcBef>
            </a:pPr>
            <a:endParaRPr lang="pl-PL">
              <a:solidFill>
                <a:srgbClr val="05587C"/>
              </a:solidFill>
              <a:latin typeface="Titillium Bd" panose="00000800000000000000" charset="0"/>
              <a:cs typeface="Arial" panose="020B0604020202020204" pitchFamily="34" charset="0"/>
            </a:endParaRPr>
          </a:p>
        </p:txBody>
      </p:sp>
      <p:pic>
        <p:nvPicPr>
          <p:cNvPr id="2" name="Imagen 1">
            <a:extLst>
              <a:ext uri="{FF2B5EF4-FFF2-40B4-BE49-F238E27FC236}">
                <a16:creationId xmlns:a16="http://schemas.microsoft.com/office/drawing/2014/main" id="{6C0C6F53-EA50-0F1A-5A36-3C6C95B9DD95}"/>
              </a:ext>
            </a:extLst>
          </p:cNvPr>
          <p:cNvPicPr>
            <a:picLocks noChangeAspect="1"/>
          </p:cNvPicPr>
          <p:nvPr/>
        </p:nvPicPr>
        <p:blipFill>
          <a:blip r:embed="rId3"/>
          <a:stretch>
            <a:fillRect/>
          </a:stretch>
        </p:blipFill>
        <p:spPr>
          <a:xfrm>
            <a:off x="10548" y="0"/>
            <a:ext cx="1231499" cy="926672"/>
          </a:xfrm>
          <a:prstGeom prst="rect">
            <a:avLst/>
          </a:prstGeom>
        </p:spPr>
      </p:pic>
      <p:pic>
        <p:nvPicPr>
          <p:cNvPr id="9" name="Imagen 8">
            <a:extLst>
              <a:ext uri="{FF2B5EF4-FFF2-40B4-BE49-F238E27FC236}">
                <a16:creationId xmlns:a16="http://schemas.microsoft.com/office/drawing/2014/main" id="{2E0C7A3D-85F0-19D9-5FC9-77FAA4D743DA}"/>
              </a:ext>
            </a:extLst>
          </p:cNvPr>
          <p:cNvPicPr>
            <a:picLocks noChangeAspect="1"/>
          </p:cNvPicPr>
          <p:nvPr/>
        </p:nvPicPr>
        <p:blipFill>
          <a:blip r:embed="rId4"/>
          <a:stretch>
            <a:fillRect/>
          </a:stretch>
        </p:blipFill>
        <p:spPr>
          <a:xfrm>
            <a:off x="2060754" y="1980743"/>
            <a:ext cx="2865368" cy="3828620"/>
          </a:xfrm>
          <a:prstGeom prst="rect">
            <a:avLst/>
          </a:prstGeom>
        </p:spPr>
      </p:pic>
      <p:pic>
        <p:nvPicPr>
          <p:cNvPr id="6" name="Imagen 5">
            <a:extLst>
              <a:ext uri="{FF2B5EF4-FFF2-40B4-BE49-F238E27FC236}">
                <a16:creationId xmlns:a16="http://schemas.microsoft.com/office/drawing/2014/main" id="{2F0F6AB3-AACA-626D-BF16-5676A97B6F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2442" y="1586992"/>
            <a:ext cx="3550198" cy="3550198"/>
          </a:xfrm>
          <a:prstGeom prst="rect">
            <a:avLst/>
          </a:prstGeom>
        </p:spPr>
      </p:pic>
      <p:sp>
        <p:nvSpPr>
          <p:cNvPr id="7" name="CuadroTexto 6">
            <a:extLst>
              <a:ext uri="{FF2B5EF4-FFF2-40B4-BE49-F238E27FC236}">
                <a16:creationId xmlns:a16="http://schemas.microsoft.com/office/drawing/2014/main" id="{363C0D16-8B14-B48B-60BD-4DA4A8D6C56D}"/>
              </a:ext>
            </a:extLst>
          </p:cNvPr>
          <p:cNvSpPr txBox="1"/>
          <p:nvPr/>
        </p:nvSpPr>
        <p:spPr>
          <a:xfrm>
            <a:off x="1041340" y="1180902"/>
            <a:ext cx="9245337" cy="498663"/>
          </a:xfrm>
          <a:prstGeom prst="rect">
            <a:avLst/>
          </a:prstGeom>
          <a:noFill/>
        </p:spPr>
        <p:txBody>
          <a:bodyPr wrap="square">
            <a:spAutoFit/>
          </a:bodyPr>
          <a:lstStyle/>
          <a:p>
            <a:pPr algn="just">
              <a:lnSpc>
                <a:spcPct val="150000"/>
              </a:lnSpc>
              <a:spcBef>
                <a:spcPts val="1200"/>
              </a:spcBef>
              <a:spcAft>
                <a:spcPts val="1200"/>
              </a:spcAft>
              <a:defRPr/>
            </a:pPr>
            <a:r>
              <a:rPr lang="es-ES" sz="2000" b="1" kern="0">
                <a:solidFill>
                  <a:schemeClr val="accent2"/>
                </a:solidFill>
                <a:latin typeface="Times New Roman" panose="02020603050405020304" pitchFamily="18" charset="0"/>
                <a:cs typeface="Times New Roman" panose="02020603050405020304" pitchFamily="18" charset="0"/>
              </a:rPr>
              <a:t>II. THE RIGHT TO EDUCATION: CURRENT CHALLENGES</a:t>
            </a:r>
          </a:p>
        </p:txBody>
      </p:sp>
      <p:sp>
        <p:nvSpPr>
          <p:cNvPr id="8" name="CuadroTexto 7">
            <a:extLst>
              <a:ext uri="{FF2B5EF4-FFF2-40B4-BE49-F238E27FC236}">
                <a16:creationId xmlns:a16="http://schemas.microsoft.com/office/drawing/2014/main" id="{68E951C3-ED5C-0AFF-918B-C59318AFCD0F}"/>
              </a:ext>
            </a:extLst>
          </p:cNvPr>
          <p:cNvSpPr txBox="1"/>
          <p:nvPr/>
        </p:nvSpPr>
        <p:spPr>
          <a:xfrm>
            <a:off x="1041340" y="277099"/>
            <a:ext cx="11033273" cy="830997"/>
          </a:xfrm>
          <a:prstGeom prst="rect">
            <a:avLst/>
          </a:prstGeom>
          <a:noFill/>
        </p:spPr>
        <p:txBody>
          <a:bodyPr wrap="square">
            <a:spAutoFit/>
          </a:bodyPr>
          <a:lstStyle/>
          <a:p>
            <a:r>
              <a:rPr lang="en-GB" sz="2400" b="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TRANSFORMING EDUCATION THROUGH MENTORING AND ARTIFICIAL INTELLIGENCE:</a:t>
            </a:r>
          </a:p>
          <a:p>
            <a:r>
              <a:rPr lang="en-GB" sz="2400" b="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 FOCUS ON ACHIEVING FUNDAMENTAL RIGHT </a:t>
            </a:r>
            <a:endParaRPr kumimoji="0" lang="pl-PL" sz="2400" b="0" i="0" u="none" strike="noStrike" kern="1200" cap="none" spc="0" normalizeH="0" baseline="0" noProof="0">
              <a:ln>
                <a:noFill/>
              </a:ln>
              <a:solidFill>
                <a:srgbClr val="05587C"/>
              </a:solidFill>
              <a:effectLst/>
              <a:uLnTx/>
              <a:uFillTx/>
              <a:latin typeface="Titillium Bd" panose="00000800000000000000" charset="0"/>
              <a:ea typeface="+mn-ea"/>
              <a:cs typeface="Arial" panose="020B0604020202020204" pitchFamily="34" charset="0"/>
            </a:endParaRPr>
          </a:p>
        </p:txBody>
      </p:sp>
      <p:pic>
        <p:nvPicPr>
          <p:cNvPr id="10" name="Picture 733539811">
            <a:extLst>
              <a:ext uri="{FF2B5EF4-FFF2-40B4-BE49-F238E27FC236}">
                <a16:creationId xmlns:a16="http://schemas.microsoft.com/office/drawing/2014/main" id="{690A487F-836D-128E-1C18-22034B51D354}"/>
              </a:ext>
            </a:extLst>
          </p:cNvPr>
          <p:cNvPicPr>
            <a:picLocks noChangeAspect="1"/>
          </p:cNvPicPr>
          <p:nvPr/>
        </p:nvPicPr>
        <p:blipFill>
          <a:blip r:embed="rId6"/>
          <a:srcRect l="6729" t="13018" r="9345" b="12220"/>
          <a:stretch>
            <a:fillRect/>
          </a:stretch>
        </p:blipFill>
        <p:spPr bwMode="auto">
          <a:xfrm>
            <a:off x="9179096" y="5624978"/>
            <a:ext cx="885825" cy="898525"/>
          </a:xfrm>
          <a:prstGeom prst="rect">
            <a:avLst/>
          </a:prstGeom>
        </p:spPr>
      </p:pic>
      <p:sp>
        <p:nvSpPr>
          <p:cNvPr id="3" name="CuadroTexto 2">
            <a:extLst>
              <a:ext uri="{FF2B5EF4-FFF2-40B4-BE49-F238E27FC236}">
                <a16:creationId xmlns:a16="http://schemas.microsoft.com/office/drawing/2014/main" id="{DE4D404C-B991-2E79-33ED-B9FFA57392EE}"/>
              </a:ext>
            </a:extLst>
          </p:cNvPr>
          <p:cNvSpPr txBox="1"/>
          <p:nvPr/>
        </p:nvSpPr>
        <p:spPr>
          <a:xfrm>
            <a:off x="5735781" y="5018695"/>
            <a:ext cx="4657217" cy="504625"/>
          </a:xfrm>
          <a:prstGeom prst="rect">
            <a:avLst/>
          </a:prstGeom>
          <a:noFill/>
        </p:spPr>
        <p:txBody>
          <a:bodyPr wrap="square">
            <a:spAutoFit/>
          </a:bodyPr>
          <a:lstStyle/>
          <a:p>
            <a:pPr algn="just">
              <a:lnSpc>
                <a:spcPct val="150000"/>
              </a:lnSpc>
              <a:spcBef>
                <a:spcPts val="1200"/>
              </a:spcBef>
              <a:spcAft>
                <a:spcPts val="1200"/>
              </a:spcAft>
              <a:defRPr/>
            </a:pPr>
            <a:r>
              <a:rPr lang="es-ES" sz="2000" b="1" kern="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HUMAN RICHT: EDUCATION</a:t>
            </a:r>
            <a:endParaRPr kumimoji="0" lang="es-ES" sz="2000" b="1" i="0" u="none" strike="noStrike" kern="0" cap="none" spc="0" normalizeH="0" baseline="0" noProof="0" dirty="0">
              <a:ln>
                <a:noFill/>
              </a:ln>
              <a:solidFill>
                <a:srgbClr val="00B050"/>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4" name="Picture 1452169303">
            <a:extLst>
              <a:ext uri="{FF2B5EF4-FFF2-40B4-BE49-F238E27FC236}">
                <a16:creationId xmlns:a16="http://schemas.microsoft.com/office/drawing/2014/main" id="{E2B0F000-0A2D-56D4-3AE5-A04E92499214}"/>
              </a:ext>
            </a:extLst>
          </p:cNvPr>
          <p:cNvPicPr>
            <a:picLocks noChangeAspect="1"/>
          </p:cNvPicPr>
          <p:nvPr/>
        </p:nvPicPr>
        <p:blipFill>
          <a:blip r:embed="rId7"/>
          <a:srcRect l="-210" t="-232" r="-210" b="-232"/>
          <a:stretch>
            <a:fillRect/>
          </a:stretch>
        </p:blipFill>
        <p:spPr bwMode="auto">
          <a:xfrm>
            <a:off x="10482546" y="5618505"/>
            <a:ext cx="988695" cy="901700"/>
          </a:xfrm>
          <a:prstGeom prst="rect">
            <a:avLst/>
          </a:prstGeom>
        </p:spPr>
      </p:pic>
      <p:pic>
        <p:nvPicPr>
          <p:cNvPr id="5" name="Picture 2095346252">
            <a:extLst>
              <a:ext uri="{FF2B5EF4-FFF2-40B4-BE49-F238E27FC236}">
                <a16:creationId xmlns:a16="http://schemas.microsoft.com/office/drawing/2014/main" id="{C7F0D97A-112D-FC7B-3D3A-90BB67168A03}"/>
              </a:ext>
            </a:extLst>
          </p:cNvPr>
          <p:cNvPicPr>
            <a:picLocks noChangeAspect="1"/>
          </p:cNvPicPr>
          <p:nvPr/>
        </p:nvPicPr>
        <p:blipFill>
          <a:blip r:embed="rId8"/>
          <a:srcRect l="-71" t="-87" r="-71" b="-87"/>
          <a:stretch>
            <a:fillRect/>
          </a:stretch>
        </p:blipFill>
        <p:spPr bwMode="auto">
          <a:xfrm>
            <a:off x="7653396" y="5699806"/>
            <a:ext cx="1108075" cy="899160"/>
          </a:xfrm>
          <a:prstGeom prst="rect">
            <a:avLst/>
          </a:prstGeom>
        </p:spPr>
      </p:pic>
    </p:spTree>
    <p:extLst>
      <p:ext uri="{BB962C8B-B14F-4D97-AF65-F5344CB8AC3E}">
        <p14:creationId xmlns:p14="http://schemas.microsoft.com/office/powerpoint/2010/main" val="3805613176"/>
      </p:ext>
    </p:extLst>
  </p:cSld>
  <p:clrMapOvr>
    <a:masterClrMapping/>
  </p:clrMapOvr>
  <mc:AlternateContent xmlns:mc="http://schemas.openxmlformats.org/markup-compatibility/2006" xmlns:p14="http://schemas.microsoft.com/office/powerpoint/2010/main">
    <mc:Choice Requires="p14">
      <p:transition spd="slow" p14:dur="2000" advTm="56357"/>
    </mc:Choice>
    <mc:Fallback xmlns="">
      <p:transition spd="slow" advTm="563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Prostokąt 14">
            <a:extLst>
              <a:ext uri="{FF2B5EF4-FFF2-40B4-BE49-F238E27FC236}">
                <a16:creationId xmlns:a16="http://schemas.microsoft.com/office/drawing/2014/main" id="{74A0D320-E773-4CCC-9355-1CE1F6EF6289}"/>
              </a:ext>
            </a:extLst>
          </p:cNvPr>
          <p:cNvSpPr/>
          <p:nvPr/>
        </p:nvSpPr>
        <p:spPr>
          <a:xfrm>
            <a:off x="10548" y="270878"/>
            <a:ext cx="12181452" cy="628298"/>
          </a:xfrm>
          <a:prstGeom prst="rect">
            <a:avLst/>
          </a:prstGeo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endParaRPr kumimoji="0" lang="pl-PL" sz="1800" b="0" i="0" u="none" strike="noStrike" kern="1200" cap="none" spc="0" normalizeH="0" baseline="0" noProof="0">
              <a:ln>
                <a:noFill/>
              </a:ln>
              <a:solidFill>
                <a:srgbClr val="05587C"/>
              </a:solidFill>
              <a:effectLst/>
              <a:uLnTx/>
              <a:uFillTx/>
              <a:latin typeface="Titillium Bd" panose="00000800000000000000" charset="0"/>
              <a:ea typeface="+mn-ea"/>
              <a:cs typeface="Arial" panose="020B0604020202020204" pitchFamily="34" charset="0"/>
            </a:endParaRPr>
          </a:p>
        </p:txBody>
      </p:sp>
      <p:pic>
        <p:nvPicPr>
          <p:cNvPr id="4098" name="Picture 2" descr="Servicios de educación inclusiva - Plena inclusión">
            <a:extLst>
              <a:ext uri="{FF2B5EF4-FFF2-40B4-BE49-F238E27FC236}">
                <a16:creationId xmlns:a16="http://schemas.microsoft.com/office/drawing/2014/main" id="{CFE8749C-0E6C-D8EF-BA1A-2E60391066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217" y="2218037"/>
            <a:ext cx="2421926" cy="24219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Efectos de la crisis del coronavirus sobre la educación - Magisnet">
            <a:extLst>
              <a:ext uri="{FF2B5EF4-FFF2-40B4-BE49-F238E27FC236}">
                <a16:creationId xmlns:a16="http://schemas.microsoft.com/office/drawing/2014/main" id="{4A186258-460F-4B05-C630-D10EAB2B66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0014" y="2272619"/>
            <a:ext cx="25527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842FF464-B7CA-2EB4-BB73-2075A6C73705}"/>
              </a:ext>
            </a:extLst>
          </p:cNvPr>
          <p:cNvPicPr>
            <a:picLocks noChangeAspect="1"/>
          </p:cNvPicPr>
          <p:nvPr/>
        </p:nvPicPr>
        <p:blipFill>
          <a:blip r:embed="rId5"/>
          <a:stretch>
            <a:fillRect/>
          </a:stretch>
        </p:blipFill>
        <p:spPr>
          <a:xfrm>
            <a:off x="8917681" y="1967037"/>
            <a:ext cx="2682472" cy="1700931"/>
          </a:xfrm>
          <a:prstGeom prst="rect">
            <a:avLst/>
          </a:prstGeom>
        </p:spPr>
      </p:pic>
      <p:pic>
        <p:nvPicPr>
          <p:cNvPr id="4106" name="Picture 10" descr="La educación a distancia: ¿Aporte o utopía pedagógica? - Revista Ideele">
            <a:extLst>
              <a:ext uri="{FF2B5EF4-FFF2-40B4-BE49-F238E27FC236}">
                <a16:creationId xmlns:a16="http://schemas.microsoft.com/office/drawing/2014/main" id="{672142EF-B7A6-53DA-19D8-CDAA78C1F2E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2943" y="4931084"/>
            <a:ext cx="2682473" cy="150867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A993BB16-4F44-AB09-0FB6-F1C46B685C17}"/>
              </a:ext>
            </a:extLst>
          </p:cNvPr>
          <p:cNvPicPr>
            <a:picLocks noChangeAspect="1"/>
          </p:cNvPicPr>
          <p:nvPr/>
        </p:nvPicPr>
        <p:blipFill>
          <a:blip r:embed="rId7"/>
          <a:stretch>
            <a:fillRect/>
          </a:stretch>
        </p:blipFill>
        <p:spPr>
          <a:xfrm>
            <a:off x="93617" y="0"/>
            <a:ext cx="1231499" cy="926672"/>
          </a:xfrm>
          <a:prstGeom prst="rect">
            <a:avLst/>
          </a:prstGeom>
        </p:spPr>
      </p:pic>
      <p:sp>
        <p:nvSpPr>
          <p:cNvPr id="6" name="CuadroTexto 5">
            <a:extLst>
              <a:ext uri="{FF2B5EF4-FFF2-40B4-BE49-F238E27FC236}">
                <a16:creationId xmlns:a16="http://schemas.microsoft.com/office/drawing/2014/main" id="{50A821BD-E7AD-7E76-7DED-F28330428DA0}"/>
              </a:ext>
            </a:extLst>
          </p:cNvPr>
          <p:cNvSpPr txBox="1"/>
          <p:nvPr/>
        </p:nvSpPr>
        <p:spPr>
          <a:xfrm>
            <a:off x="993217" y="1159256"/>
            <a:ext cx="9245337" cy="498663"/>
          </a:xfrm>
          <a:prstGeom prst="rect">
            <a:avLst/>
          </a:prstGeom>
          <a:noFill/>
        </p:spPr>
        <p:txBody>
          <a:bodyPr wrap="square">
            <a:spAutoFit/>
          </a:bodyPr>
          <a:lstStyle/>
          <a:p>
            <a:pPr algn="just">
              <a:lnSpc>
                <a:spcPct val="150000"/>
              </a:lnSpc>
              <a:spcBef>
                <a:spcPts val="1200"/>
              </a:spcBef>
              <a:spcAft>
                <a:spcPts val="1200"/>
              </a:spcAft>
              <a:defRPr/>
            </a:pPr>
            <a:r>
              <a:rPr lang="es-ES" sz="2000" b="1" kern="0">
                <a:solidFill>
                  <a:schemeClr val="accent2"/>
                </a:solidFill>
                <a:latin typeface="Times New Roman" panose="02020603050405020304" pitchFamily="18" charset="0"/>
                <a:cs typeface="Times New Roman" panose="02020603050405020304" pitchFamily="18" charset="0"/>
              </a:rPr>
              <a:t>II. THE RIGHT TO EDUCATION: CURRENT CHALLENGES</a:t>
            </a:r>
          </a:p>
        </p:txBody>
      </p:sp>
      <p:sp>
        <p:nvSpPr>
          <p:cNvPr id="7" name="CuadroTexto 6">
            <a:extLst>
              <a:ext uri="{FF2B5EF4-FFF2-40B4-BE49-F238E27FC236}">
                <a16:creationId xmlns:a16="http://schemas.microsoft.com/office/drawing/2014/main" id="{10F2E27E-70CA-1D58-2B64-0F2870EB136C}"/>
              </a:ext>
            </a:extLst>
          </p:cNvPr>
          <p:cNvSpPr txBox="1"/>
          <p:nvPr/>
        </p:nvSpPr>
        <p:spPr>
          <a:xfrm>
            <a:off x="1315376" y="332621"/>
            <a:ext cx="11033273" cy="830997"/>
          </a:xfrm>
          <a:prstGeom prst="rect">
            <a:avLst/>
          </a:prstGeom>
          <a:noFill/>
        </p:spPr>
        <p:txBody>
          <a:bodyPr wrap="square">
            <a:spAutoFit/>
          </a:bodyPr>
          <a:lstStyle/>
          <a:p>
            <a:r>
              <a:rPr lang="en-GB" sz="2400" b="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TRANSFORMING EDUCATION THROUGH MENTORING AND ARTIFICIAL INTELLIGENCE:</a:t>
            </a:r>
          </a:p>
          <a:p>
            <a:r>
              <a:rPr lang="en-GB" sz="2400" b="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 FOCUS ON ACHIEVING FUNDAMENTAL RIGHT </a:t>
            </a:r>
            <a:endParaRPr kumimoji="0" lang="pl-PL" sz="2400" b="0" i="0" u="none" strike="noStrike" kern="1200" cap="none" spc="0" normalizeH="0" baseline="0" noProof="0">
              <a:ln>
                <a:noFill/>
              </a:ln>
              <a:solidFill>
                <a:srgbClr val="05587C"/>
              </a:solidFill>
              <a:effectLst/>
              <a:uLnTx/>
              <a:uFillTx/>
              <a:latin typeface="Titillium Bd" panose="00000800000000000000" charset="0"/>
              <a:ea typeface="+mn-ea"/>
              <a:cs typeface="Arial" panose="020B0604020202020204" pitchFamily="34" charset="0"/>
            </a:endParaRPr>
          </a:p>
        </p:txBody>
      </p:sp>
      <p:pic>
        <p:nvPicPr>
          <p:cNvPr id="8" name="Picture 733539811">
            <a:extLst>
              <a:ext uri="{FF2B5EF4-FFF2-40B4-BE49-F238E27FC236}">
                <a16:creationId xmlns:a16="http://schemas.microsoft.com/office/drawing/2014/main" id="{65895149-C0A1-A52C-0E2C-8ACF0BDC437A}"/>
              </a:ext>
            </a:extLst>
          </p:cNvPr>
          <p:cNvPicPr>
            <a:picLocks noChangeAspect="1"/>
          </p:cNvPicPr>
          <p:nvPr/>
        </p:nvPicPr>
        <p:blipFill>
          <a:blip r:embed="rId8"/>
          <a:srcRect l="6729" t="13018" r="9345" b="12220"/>
          <a:stretch>
            <a:fillRect/>
          </a:stretch>
        </p:blipFill>
        <p:spPr bwMode="auto">
          <a:xfrm>
            <a:off x="9521220" y="5698744"/>
            <a:ext cx="885825" cy="898525"/>
          </a:xfrm>
          <a:prstGeom prst="rect">
            <a:avLst/>
          </a:prstGeom>
        </p:spPr>
      </p:pic>
      <p:pic>
        <p:nvPicPr>
          <p:cNvPr id="3" name="Picture 1452169303">
            <a:extLst>
              <a:ext uri="{FF2B5EF4-FFF2-40B4-BE49-F238E27FC236}">
                <a16:creationId xmlns:a16="http://schemas.microsoft.com/office/drawing/2014/main" id="{F1B17CCA-759D-1F8D-CC2C-42AF9BC1B0BC}"/>
              </a:ext>
            </a:extLst>
          </p:cNvPr>
          <p:cNvPicPr>
            <a:picLocks noChangeAspect="1"/>
          </p:cNvPicPr>
          <p:nvPr/>
        </p:nvPicPr>
        <p:blipFill>
          <a:blip r:embed="rId9"/>
          <a:srcRect l="-210" t="-232" r="-210" b="-232"/>
          <a:stretch>
            <a:fillRect/>
          </a:stretch>
        </p:blipFill>
        <p:spPr bwMode="auto">
          <a:xfrm>
            <a:off x="10791830" y="5685422"/>
            <a:ext cx="988695" cy="901700"/>
          </a:xfrm>
          <a:prstGeom prst="rect">
            <a:avLst/>
          </a:prstGeom>
        </p:spPr>
      </p:pic>
      <p:pic>
        <p:nvPicPr>
          <p:cNvPr id="5" name="Picture 2095346252">
            <a:extLst>
              <a:ext uri="{FF2B5EF4-FFF2-40B4-BE49-F238E27FC236}">
                <a16:creationId xmlns:a16="http://schemas.microsoft.com/office/drawing/2014/main" id="{E8EABEBE-34BF-A207-AC90-2A280C2AAD40}"/>
              </a:ext>
            </a:extLst>
          </p:cNvPr>
          <p:cNvPicPr>
            <a:picLocks noChangeAspect="1"/>
          </p:cNvPicPr>
          <p:nvPr/>
        </p:nvPicPr>
        <p:blipFill>
          <a:blip r:embed="rId10"/>
          <a:srcRect l="-71" t="-87" r="-71" b="-87"/>
          <a:stretch>
            <a:fillRect/>
          </a:stretch>
        </p:blipFill>
        <p:spPr bwMode="auto">
          <a:xfrm>
            <a:off x="7809606" y="5698109"/>
            <a:ext cx="1108075" cy="899160"/>
          </a:xfrm>
          <a:prstGeom prst="rect">
            <a:avLst/>
          </a:prstGeom>
        </p:spPr>
      </p:pic>
    </p:spTree>
    <p:extLst>
      <p:ext uri="{BB962C8B-B14F-4D97-AF65-F5344CB8AC3E}">
        <p14:creationId xmlns:p14="http://schemas.microsoft.com/office/powerpoint/2010/main" val="1854449148"/>
      </p:ext>
    </p:extLst>
  </p:cSld>
  <p:clrMapOvr>
    <a:masterClrMapping/>
  </p:clrMapOvr>
  <mc:AlternateContent xmlns:mc="http://schemas.openxmlformats.org/markup-compatibility/2006" xmlns:p14="http://schemas.microsoft.com/office/powerpoint/2010/main">
    <mc:Choice Requires="p14">
      <p:transition spd="slow" p14:dur="2000" advTm="96031"/>
    </mc:Choice>
    <mc:Fallback xmlns="">
      <p:transition spd="slow" advTm="96031"/>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Prostokąt 14">
            <a:extLst>
              <a:ext uri="{FF2B5EF4-FFF2-40B4-BE49-F238E27FC236}">
                <a16:creationId xmlns:a16="http://schemas.microsoft.com/office/drawing/2014/main" id="{74A0D320-E773-4CCC-9355-1CE1F6EF6289}"/>
              </a:ext>
            </a:extLst>
          </p:cNvPr>
          <p:cNvSpPr/>
          <p:nvPr/>
        </p:nvSpPr>
        <p:spPr>
          <a:xfrm>
            <a:off x="10548" y="270878"/>
            <a:ext cx="12181452" cy="628298"/>
          </a:xfrm>
          <a:prstGeom prst="rect">
            <a:avLst/>
          </a:prstGeo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endParaRPr kumimoji="0" lang="pl-PL" sz="1800" b="0" i="0" u="none" strike="noStrike" kern="1200" cap="none" spc="0" normalizeH="0" baseline="0" noProof="0">
              <a:ln>
                <a:noFill/>
              </a:ln>
              <a:solidFill>
                <a:srgbClr val="05587C"/>
              </a:solidFill>
              <a:effectLst/>
              <a:uLnTx/>
              <a:uFillTx/>
              <a:latin typeface="Titillium Bd" panose="00000800000000000000" charset="0"/>
              <a:ea typeface="+mn-ea"/>
              <a:cs typeface="Arial" panose="020B0604020202020204" pitchFamily="34" charset="0"/>
            </a:endParaRPr>
          </a:p>
        </p:txBody>
      </p:sp>
      <p:pic>
        <p:nvPicPr>
          <p:cNvPr id="5122" name="Picture 2" descr="Cómo influyen las Organizaciones Internacionales en las políticas  educativas?">
            <a:extLst>
              <a:ext uri="{FF2B5EF4-FFF2-40B4-BE49-F238E27FC236}">
                <a16:creationId xmlns:a16="http://schemas.microsoft.com/office/drawing/2014/main" id="{EC730F93-CB2A-E354-8949-B8C873B569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561" y="2803541"/>
            <a:ext cx="295275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Organismos Internacionales y su Influencia en la Educación de México -  YouTube">
            <a:extLst>
              <a:ext uri="{FF2B5EF4-FFF2-40B4-BE49-F238E27FC236}">
                <a16:creationId xmlns:a16="http://schemas.microsoft.com/office/drawing/2014/main" id="{7BCA58F9-783C-4319-3DB2-713EB9CBC6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3562" y="2571750"/>
            <a:ext cx="2286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Global Education Monitoring Report UNESCO on Twitter: &quot;International  organisations are responsible for supporting countries to meet their global  education commitments but accountability is conspicuous by its absence in  the foundation document of @">
            <a:extLst>
              <a:ext uri="{FF2B5EF4-FFF2-40B4-BE49-F238E27FC236}">
                <a16:creationId xmlns:a16="http://schemas.microsoft.com/office/drawing/2014/main" id="{46B96847-38D6-E5C2-410E-B10DEDED41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4067" y="2571750"/>
            <a:ext cx="21717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E19D248D-9B4F-823D-133A-F78D7792F160}"/>
              </a:ext>
            </a:extLst>
          </p:cNvPr>
          <p:cNvPicPr>
            <a:picLocks noChangeAspect="1"/>
          </p:cNvPicPr>
          <p:nvPr/>
        </p:nvPicPr>
        <p:blipFill>
          <a:blip r:embed="rId6"/>
          <a:stretch>
            <a:fillRect/>
          </a:stretch>
        </p:blipFill>
        <p:spPr>
          <a:xfrm>
            <a:off x="0" y="0"/>
            <a:ext cx="1231499" cy="926672"/>
          </a:xfrm>
          <a:prstGeom prst="rect">
            <a:avLst/>
          </a:prstGeom>
        </p:spPr>
      </p:pic>
      <p:sp>
        <p:nvSpPr>
          <p:cNvPr id="2" name="CuadroTexto 1">
            <a:extLst>
              <a:ext uri="{FF2B5EF4-FFF2-40B4-BE49-F238E27FC236}">
                <a16:creationId xmlns:a16="http://schemas.microsoft.com/office/drawing/2014/main" id="{F4D0035D-797A-6534-DB52-FDC73C4A3040}"/>
              </a:ext>
            </a:extLst>
          </p:cNvPr>
          <p:cNvSpPr txBox="1"/>
          <p:nvPr/>
        </p:nvSpPr>
        <p:spPr>
          <a:xfrm>
            <a:off x="1148179" y="146329"/>
            <a:ext cx="11033273" cy="830997"/>
          </a:xfrm>
          <a:prstGeom prst="rect">
            <a:avLst/>
          </a:prstGeom>
          <a:noFill/>
        </p:spPr>
        <p:txBody>
          <a:bodyPr wrap="square">
            <a:spAutoFit/>
          </a:bodyPr>
          <a:lstStyle/>
          <a:p>
            <a:r>
              <a:rPr lang="en-GB" sz="2400" b="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TRANSFORMING EDUCATION THROUGH MENTORING AND ARTIFICIAL INTELLIGENCE:</a:t>
            </a:r>
          </a:p>
          <a:p>
            <a:r>
              <a:rPr lang="en-GB" sz="2400" b="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 FOCUS ON ACHIEVING FUNDAMENTAL RIGHT </a:t>
            </a:r>
            <a:endParaRPr kumimoji="0" lang="pl-PL" sz="2400" b="0" i="0" u="none" strike="noStrike" kern="1200" cap="none" spc="0" normalizeH="0" baseline="0" noProof="0">
              <a:ln>
                <a:noFill/>
              </a:ln>
              <a:solidFill>
                <a:srgbClr val="05587C"/>
              </a:solidFill>
              <a:effectLst/>
              <a:uLnTx/>
              <a:uFillTx/>
              <a:latin typeface="Titillium Bd" panose="00000800000000000000" charset="0"/>
              <a:ea typeface="+mn-ea"/>
              <a:cs typeface="Arial" panose="020B0604020202020204" pitchFamily="34" charset="0"/>
            </a:endParaRPr>
          </a:p>
        </p:txBody>
      </p:sp>
      <p:sp>
        <p:nvSpPr>
          <p:cNvPr id="7" name="CuadroTexto 6">
            <a:extLst>
              <a:ext uri="{FF2B5EF4-FFF2-40B4-BE49-F238E27FC236}">
                <a16:creationId xmlns:a16="http://schemas.microsoft.com/office/drawing/2014/main" id="{DA2641C3-ECC9-0D16-73B2-990B9B101E93}"/>
              </a:ext>
            </a:extLst>
          </p:cNvPr>
          <p:cNvSpPr txBox="1"/>
          <p:nvPr/>
        </p:nvSpPr>
        <p:spPr>
          <a:xfrm>
            <a:off x="1190430" y="1225220"/>
            <a:ext cx="9245337" cy="498663"/>
          </a:xfrm>
          <a:prstGeom prst="rect">
            <a:avLst/>
          </a:prstGeom>
          <a:noFill/>
        </p:spPr>
        <p:txBody>
          <a:bodyPr wrap="square">
            <a:spAutoFit/>
          </a:bodyPr>
          <a:lstStyle/>
          <a:p>
            <a:pPr algn="just">
              <a:lnSpc>
                <a:spcPct val="150000"/>
              </a:lnSpc>
              <a:spcBef>
                <a:spcPts val="1200"/>
              </a:spcBef>
              <a:spcAft>
                <a:spcPts val="1200"/>
              </a:spcAft>
              <a:defRPr/>
            </a:pPr>
            <a:r>
              <a:rPr lang="es-ES" sz="2000" b="1" kern="0">
                <a:solidFill>
                  <a:schemeClr val="accent2"/>
                </a:solidFill>
                <a:latin typeface="Times New Roman" panose="02020603050405020304" pitchFamily="18" charset="0"/>
                <a:cs typeface="Times New Roman" panose="02020603050405020304" pitchFamily="18" charset="0"/>
              </a:rPr>
              <a:t>II. THE RIGHT TO EDUCATION: CURRENT CHALLENGES</a:t>
            </a:r>
          </a:p>
        </p:txBody>
      </p:sp>
      <p:pic>
        <p:nvPicPr>
          <p:cNvPr id="8" name="Picture 733539811">
            <a:extLst>
              <a:ext uri="{FF2B5EF4-FFF2-40B4-BE49-F238E27FC236}">
                <a16:creationId xmlns:a16="http://schemas.microsoft.com/office/drawing/2014/main" id="{E4DEA2DC-ED6F-B8B0-F232-F358F0A3C7B5}"/>
              </a:ext>
            </a:extLst>
          </p:cNvPr>
          <p:cNvPicPr>
            <a:picLocks noChangeAspect="1"/>
          </p:cNvPicPr>
          <p:nvPr/>
        </p:nvPicPr>
        <p:blipFill>
          <a:blip r:embed="rId7"/>
          <a:srcRect l="6729" t="13018" r="9345" b="12220"/>
          <a:stretch>
            <a:fillRect/>
          </a:stretch>
        </p:blipFill>
        <p:spPr bwMode="auto">
          <a:xfrm>
            <a:off x="9349917" y="5604563"/>
            <a:ext cx="885825" cy="898525"/>
          </a:xfrm>
          <a:prstGeom prst="rect">
            <a:avLst/>
          </a:prstGeom>
        </p:spPr>
      </p:pic>
      <p:pic>
        <p:nvPicPr>
          <p:cNvPr id="3" name="Picture 1452169303">
            <a:extLst>
              <a:ext uri="{FF2B5EF4-FFF2-40B4-BE49-F238E27FC236}">
                <a16:creationId xmlns:a16="http://schemas.microsoft.com/office/drawing/2014/main" id="{C8603A73-02B0-A0D3-86CE-6D49CB07F37F}"/>
              </a:ext>
            </a:extLst>
          </p:cNvPr>
          <p:cNvPicPr>
            <a:picLocks noChangeAspect="1"/>
          </p:cNvPicPr>
          <p:nvPr/>
        </p:nvPicPr>
        <p:blipFill>
          <a:blip r:embed="rId8"/>
          <a:srcRect l="-210" t="-232" r="-210" b="-232"/>
          <a:stretch>
            <a:fillRect/>
          </a:stretch>
        </p:blipFill>
        <p:spPr bwMode="auto">
          <a:xfrm>
            <a:off x="10833394" y="5604563"/>
            <a:ext cx="988695" cy="901700"/>
          </a:xfrm>
          <a:prstGeom prst="rect">
            <a:avLst/>
          </a:prstGeom>
        </p:spPr>
      </p:pic>
      <p:pic>
        <p:nvPicPr>
          <p:cNvPr id="5" name="Picture 2095346252">
            <a:extLst>
              <a:ext uri="{FF2B5EF4-FFF2-40B4-BE49-F238E27FC236}">
                <a16:creationId xmlns:a16="http://schemas.microsoft.com/office/drawing/2014/main" id="{635A7576-8C19-C5E6-8A9A-C9A6933A60FB}"/>
              </a:ext>
            </a:extLst>
          </p:cNvPr>
          <p:cNvPicPr>
            <a:picLocks noChangeAspect="1"/>
          </p:cNvPicPr>
          <p:nvPr/>
        </p:nvPicPr>
        <p:blipFill>
          <a:blip r:embed="rId9"/>
          <a:srcRect l="-71" t="-87" r="-71" b="-87"/>
          <a:stretch>
            <a:fillRect/>
          </a:stretch>
        </p:blipFill>
        <p:spPr bwMode="auto">
          <a:xfrm>
            <a:off x="7710029" y="5632780"/>
            <a:ext cx="1108075" cy="899160"/>
          </a:xfrm>
          <a:prstGeom prst="rect">
            <a:avLst/>
          </a:prstGeom>
        </p:spPr>
      </p:pic>
    </p:spTree>
    <p:extLst>
      <p:ext uri="{BB962C8B-B14F-4D97-AF65-F5344CB8AC3E}">
        <p14:creationId xmlns:p14="http://schemas.microsoft.com/office/powerpoint/2010/main" val="4291971818"/>
      </p:ext>
    </p:extLst>
  </p:cSld>
  <p:clrMapOvr>
    <a:masterClrMapping/>
  </p:clrMapOvr>
  <mc:AlternateContent xmlns:mc="http://schemas.openxmlformats.org/markup-compatibility/2006" xmlns:p14="http://schemas.microsoft.com/office/powerpoint/2010/main">
    <mc:Choice Requires="p14">
      <p:transition spd="slow" p14:dur="2000" advTm="69361"/>
    </mc:Choice>
    <mc:Fallback xmlns="">
      <p:transition spd="slow" advTm="69361"/>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Prostokąt 14">
            <a:extLst>
              <a:ext uri="{FF2B5EF4-FFF2-40B4-BE49-F238E27FC236}">
                <a16:creationId xmlns:a16="http://schemas.microsoft.com/office/drawing/2014/main" id="{74A0D320-E773-4CCC-9355-1CE1F6EF6289}"/>
              </a:ext>
            </a:extLst>
          </p:cNvPr>
          <p:cNvSpPr/>
          <p:nvPr/>
        </p:nvSpPr>
        <p:spPr>
          <a:xfrm>
            <a:off x="10548" y="270878"/>
            <a:ext cx="12181452" cy="628298"/>
          </a:xfrm>
          <a:prstGeom prst="rect">
            <a:avLst/>
          </a:prstGeo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endParaRPr kumimoji="0" lang="pl-PL" sz="1800" b="0" i="0" u="none" strike="noStrike" kern="1200" cap="none" spc="0" normalizeH="0" baseline="0" noProof="0">
              <a:ln>
                <a:noFill/>
              </a:ln>
              <a:solidFill>
                <a:srgbClr val="05587C"/>
              </a:solidFill>
              <a:effectLst/>
              <a:uLnTx/>
              <a:uFillTx/>
              <a:latin typeface="Titillium Bd" panose="00000800000000000000" charset="0"/>
              <a:ea typeface="+mn-ea"/>
              <a:cs typeface="Arial" panose="020B0604020202020204" pitchFamily="34" charset="0"/>
            </a:endParaRPr>
          </a:p>
        </p:txBody>
      </p:sp>
      <p:pic>
        <p:nvPicPr>
          <p:cNvPr id="6146" name="Picture 2" descr="The New Education Policy in India - Major Highlights and Changes Listed">
            <a:extLst>
              <a:ext uri="{FF2B5EF4-FFF2-40B4-BE49-F238E27FC236}">
                <a16:creationId xmlns:a16="http://schemas.microsoft.com/office/drawing/2014/main" id="{20303748-A4E9-4DE4-9914-B8852A17EE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71" y="2162728"/>
            <a:ext cx="6945855" cy="3907044"/>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9BF44F56-2BC7-43CE-9ECA-84BC4F605527}"/>
              </a:ext>
            </a:extLst>
          </p:cNvPr>
          <p:cNvPicPr>
            <a:picLocks noChangeAspect="1"/>
          </p:cNvPicPr>
          <p:nvPr/>
        </p:nvPicPr>
        <p:blipFill>
          <a:blip r:embed="rId4"/>
          <a:stretch>
            <a:fillRect/>
          </a:stretch>
        </p:blipFill>
        <p:spPr>
          <a:xfrm>
            <a:off x="10548" y="68329"/>
            <a:ext cx="1231499" cy="926672"/>
          </a:xfrm>
          <a:prstGeom prst="rect">
            <a:avLst/>
          </a:prstGeom>
        </p:spPr>
      </p:pic>
      <p:sp>
        <p:nvSpPr>
          <p:cNvPr id="4" name="CuadroTexto 3">
            <a:extLst>
              <a:ext uri="{FF2B5EF4-FFF2-40B4-BE49-F238E27FC236}">
                <a16:creationId xmlns:a16="http://schemas.microsoft.com/office/drawing/2014/main" id="{E9FA354B-E049-C219-AEB6-4D504F7B6262}"/>
              </a:ext>
            </a:extLst>
          </p:cNvPr>
          <p:cNvSpPr txBox="1"/>
          <p:nvPr/>
        </p:nvSpPr>
        <p:spPr>
          <a:xfrm>
            <a:off x="1085398" y="250085"/>
            <a:ext cx="11106602" cy="830997"/>
          </a:xfrm>
          <a:prstGeom prst="rect">
            <a:avLst/>
          </a:prstGeom>
          <a:noFill/>
        </p:spPr>
        <p:txBody>
          <a:bodyPr wrap="square">
            <a:spAutoFit/>
          </a:bodyPr>
          <a:lstStyle/>
          <a:p>
            <a:r>
              <a:rPr lang="en-GB" sz="2400" b="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TRANSFORMING EDUCATION THROUGH MENTORING AND ARTIFICIAL INTELLIGENCE:</a:t>
            </a:r>
          </a:p>
          <a:p>
            <a:r>
              <a:rPr lang="en-GB" sz="2400" b="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 FOCUS ON ACHIEVING FUNDAMENTAL RIGHT </a:t>
            </a:r>
            <a:endParaRPr kumimoji="0" lang="pl-PL" sz="2400" b="0" i="0" u="none" strike="noStrike" kern="1200" cap="none" spc="0" normalizeH="0" baseline="0" noProof="0">
              <a:ln>
                <a:noFill/>
              </a:ln>
              <a:solidFill>
                <a:srgbClr val="05587C"/>
              </a:solidFill>
              <a:effectLst/>
              <a:uLnTx/>
              <a:uFillTx/>
              <a:latin typeface="Titillium Bd" panose="00000800000000000000" charset="0"/>
              <a:ea typeface="+mn-ea"/>
              <a:cs typeface="Arial" panose="020B0604020202020204" pitchFamily="34" charset="0"/>
            </a:endParaRPr>
          </a:p>
        </p:txBody>
      </p:sp>
      <p:sp>
        <p:nvSpPr>
          <p:cNvPr id="6" name="CuadroTexto 5">
            <a:extLst>
              <a:ext uri="{FF2B5EF4-FFF2-40B4-BE49-F238E27FC236}">
                <a16:creationId xmlns:a16="http://schemas.microsoft.com/office/drawing/2014/main" id="{2BE02432-49C4-860A-B1E0-87E51CF7BB22}"/>
              </a:ext>
            </a:extLst>
          </p:cNvPr>
          <p:cNvSpPr txBox="1"/>
          <p:nvPr/>
        </p:nvSpPr>
        <p:spPr>
          <a:xfrm>
            <a:off x="1085398" y="1283631"/>
            <a:ext cx="9159740" cy="498663"/>
          </a:xfrm>
          <a:prstGeom prst="rect">
            <a:avLst/>
          </a:prstGeom>
          <a:noFill/>
        </p:spPr>
        <p:txBody>
          <a:bodyPr wrap="square">
            <a:spAutoFit/>
          </a:bodyPr>
          <a:lstStyle/>
          <a:p>
            <a:pPr algn="just">
              <a:lnSpc>
                <a:spcPct val="150000"/>
              </a:lnSpc>
              <a:spcBef>
                <a:spcPts val="1200"/>
              </a:spcBef>
              <a:spcAft>
                <a:spcPts val="1200"/>
              </a:spcAft>
              <a:defRPr/>
            </a:pPr>
            <a:r>
              <a:rPr lang="es-ES" sz="2000" b="1" kern="0">
                <a:solidFill>
                  <a:srgbClr val="00B050"/>
                </a:solidFill>
                <a:latin typeface="Times New Roman" panose="02020603050405020304" pitchFamily="18" charset="0"/>
                <a:cs typeface="Times New Roman" panose="02020603050405020304" pitchFamily="18" charset="0"/>
              </a:rPr>
              <a:t>III. </a:t>
            </a:r>
            <a:r>
              <a:rPr lang="en-GB" sz="2000" b="1" kern="0">
                <a:solidFill>
                  <a:srgbClr val="00B050"/>
                </a:solidFill>
                <a:latin typeface="Times New Roman" panose="02020603050405020304" pitchFamily="18" charset="0"/>
                <a:cs typeface="Times New Roman" panose="02020603050405020304" pitchFamily="18" charset="0"/>
              </a:rPr>
              <a:t>ACADEMIC AND PROFESSIONAL GROWTH THROUGH MENTORSHIP</a:t>
            </a:r>
            <a:endParaRPr lang="es-ES" sz="2000" b="1" kern="0">
              <a:solidFill>
                <a:srgbClr val="00B050"/>
              </a:solidFill>
              <a:latin typeface="Times New Roman" panose="02020603050405020304" pitchFamily="18" charset="0"/>
              <a:cs typeface="Times New Roman" panose="02020603050405020304" pitchFamily="18" charset="0"/>
            </a:endParaRPr>
          </a:p>
        </p:txBody>
      </p:sp>
      <p:pic>
        <p:nvPicPr>
          <p:cNvPr id="7" name="Picture 733539811">
            <a:extLst>
              <a:ext uri="{FF2B5EF4-FFF2-40B4-BE49-F238E27FC236}">
                <a16:creationId xmlns:a16="http://schemas.microsoft.com/office/drawing/2014/main" id="{D07217DD-5802-75E5-557E-42C05B3FCA5A}"/>
              </a:ext>
            </a:extLst>
          </p:cNvPr>
          <p:cNvPicPr>
            <a:picLocks noChangeAspect="1"/>
          </p:cNvPicPr>
          <p:nvPr/>
        </p:nvPicPr>
        <p:blipFill>
          <a:blip r:embed="rId5"/>
          <a:srcRect l="6729" t="13018" r="9345" b="12220"/>
          <a:stretch>
            <a:fillRect/>
          </a:stretch>
        </p:blipFill>
        <p:spPr bwMode="auto">
          <a:xfrm>
            <a:off x="9359313" y="5685422"/>
            <a:ext cx="885825" cy="898525"/>
          </a:xfrm>
          <a:prstGeom prst="rect">
            <a:avLst/>
          </a:prstGeom>
        </p:spPr>
      </p:pic>
      <p:pic>
        <p:nvPicPr>
          <p:cNvPr id="3" name="Picture 1452169303">
            <a:extLst>
              <a:ext uri="{FF2B5EF4-FFF2-40B4-BE49-F238E27FC236}">
                <a16:creationId xmlns:a16="http://schemas.microsoft.com/office/drawing/2014/main" id="{45BF810F-1FEF-A1D5-A1DB-3ABB5FA1A243}"/>
              </a:ext>
            </a:extLst>
          </p:cNvPr>
          <p:cNvPicPr>
            <a:picLocks noChangeAspect="1"/>
          </p:cNvPicPr>
          <p:nvPr/>
        </p:nvPicPr>
        <p:blipFill>
          <a:blip r:embed="rId6"/>
          <a:srcRect l="-210" t="-232" r="-210" b="-232"/>
          <a:stretch>
            <a:fillRect/>
          </a:stretch>
        </p:blipFill>
        <p:spPr bwMode="auto">
          <a:xfrm>
            <a:off x="10777976" y="5685422"/>
            <a:ext cx="988695" cy="901700"/>
          </a:xfrm>
          <a:prstGeom prst="rect">
            <a:avLst/>
          </a:prstGeom>
        </p:spPr>
      </p:pic>
      <p:pic>
        <p:nvPicPr>
          <p:cNvPr id="5" name="Picture 2095346252">
            <a:extLst>
              <a:ext uri="{FF2B5EF4-FFF2-40B4-BE49-F238E27FC236}">
                <a16:creationId xmlns:a16="http://schemas.microsoft.com/office/drawing/2014/main" id="{E2F93199-709F-CB59-9A0F-D6B5A3C0A9DE}"/>
              </a:ext>
            </a:extLst>
          </p:cNvPr>
          <p:cNvPicPr>
            <a:picLocks noChangeAspect="1"/>
          </p:cNvPicPr>
          <p:nvPr/>
        </p:nvPicPr>
        <p:blipFill>
          <a:blip r:embed="rId7"/>
          <a:srcRect l="-71" t="-87" r="-71" b="-87"/>
          <a:stretch>
            <a:fillRect/>
          </a:stretch>
        </p:blipFill>
        <p:spPr bwMode="auto">
          <a:xfrm>
            <a:off x="7836045" y="5685422"/>
            <a:ext cx="1108075" cy="899160"/>
          </a:xfrm>
          <a:prstGeom prst="rect">
            <a:avLst/>
          </a:prstGeom>
        </p:spPr>
      </p:pic>
    </p:spTree>
    <p:extLst>
      <p:ext uri="{BB962C8B-B14F-4D97-AF65-F5344CB8AC3E}">
        <p14:creationId xmlns:p14="http://schemas.microsoft.com/office/powerpoint/2010/main" val="2714730825"/>
      </p:ext>
    </p:extLst>
  </p:cSld>
  <p:clrMapOvr>
    <a:masterClrMapping/>
  </p:clrMapOvr>
  <mc:AlternateContent xmlns:mc="http://schemas.openxmlformats.org/markup-compatibility/2006" xmlns:p14="http://schemas.microsoft.com/office/powerpoint/2010/main">
    <mc:Choice Requires="p14">
      <p:transition spd="slow" p14:dur="2000" advTm="77527"/>
    </mc:Choice>
    <mc:Fallback xmlns="">
      <p:transition spd="slow" advTm="775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5|0.7|2|2.1|0.8|0.7|1.3|0.5|0.8"/>
</p:tagLst>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176</TotalTime>
  <Words>3482</Words>
  <Application>Microsoft Office PowerPoint</Application>
  <PresentationFormat>Panorámica</PresentationFormat>
  <Paragraphs>216</Paragraphs>
  <Slides>19</Slides>
  <Notes>19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19</vt:i4>
      </vt:variant>
    </vt:vector>
  </HeadingPairs>
  <TitlesOfParts>
    <vt:vector size="25" baseType="lpstr">
      <vt:lpstr>Arial</vt:lpstr>
      <vt:lpstr>Calibri</vt:lpstr>
      <vt:lpstr>Calibri Light</vt:lpstr>
      <vt:lpstr>Times New Roman</vt:lpstr>
      <vt:lpstr>Titillium Bd</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Raquel Lucía Pérez Brito</dc:creator>
  <cp:lastModifiedBy>Raquel Lucía Pérez Brito</cp:lastModifiedBy>
  <cp:revision>13</cp:revision>
  <dcterms:created xsi:type="dcterms:W3CDTF">2023-11-03T06:17:00Z</dcterms:created>
  <dcterms:modified xsi:type="dcterms:W3CDTF">2023-11-10T09:02:03Z</dcterms:modified>
</cp:coreProperties>
</file>